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gif" ContentType="image/gi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4"/>
  </p:notesMasterIdLst>
  <p:sldIdLst>
    <p:sldId id="305" r:id="rId2"/>
    <p:sldId id="263" r:id="rId3"/>
    <p:sldId id="337" r:id="rId4"/>
    <p:sldId id="310" r:id="rId5"/>
    <p:sldId id="312" r:id="rId6"/>
    <p:sldId id="278" r:id="rId7"/>
    <p:sldId id="279" r:id="rId8"/>
    <p:sldId id="280" r:id="rId9"/>
    <p:sldId id="314" r:id="rId10"/>
    <p:sldId id="315" r:id="rId11"/>
    <p:sldId id="339" r:id="rId12"/>
    <p:sldId id="316" r:id="rId13"/>
    <p:sldId id="317" r:id="rId14"/>
    <p:sldId id="276" r:id="rId15"/>
    <p:sldId id="322" r:id="rId16"/>
    <p:sldId id="318" r:id="rId17"/>
    <p:sldId id="319" r:id="rId18"/>
    <p:sldId id="309" r:id="rId19"/>
    <p:sldId id="323" r:id="rId20"/>
    <p:sldId id="282" r:id="rId21"/>
    <p:sldId id="283" r:id="rId22"/>
    <p:sldId id="299" r:id="rId23"/>
    <p:sldId id="281" r:id="rId24"/>
    <p:sldId id="344" r:id="rId25"/>
    <p:sldId id="313" r:id="rId26"/>
    <p:sldId id="343" r:id="rId27"/>
    <p:sldId id="324" r:id="rId28"/>
    <p:sldId id="320" r:id="rId29"/>
    <p:sldId id="340" r:id="rId30"/>
    <p:sldId id="341" r:id="rId31"/>
    <p:sldId id="342" r:id="rId32"/>
    <p:sldId id="338" r:id="rId33"/>
    <p:sldId id="307" r:id="rId34"/>
    <p:sldId id="333" r:id="rId35"/>
    <p:sldId id="330" r:id="rId36"/>
    <p:sldId id="335" r:id="rId37"/>
    <p:sldId id="329" r:id="rId38"/>
    <p:sldId id="332" r:id="rId39"/>
    <p:sldId id="321"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326" r:id="rId55"/>
    <p:sldId id="327" r:id="rId56"/>
    <p:sldId id="336" r:id="rId57"/>
    <p:sldId id="300" r:id="rId58"/>
    <p:sldId id="301" r:id="rId59"/>
    <p:sldId id="345" r:id="rId60"/>
    <p:sldId id="331" r:id="rId61"/>
    <p:sldId id="334" r:id="rId62"/>
    <p:sldId id="271" r:id="rId6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32541"/>
    <p:restoredTop sz="82143"/>
  </p:normalViewPr>
  <p:slideViewPr>
    <p:cSldViewPr snapToGrid="0" snapToObjects="1">
      <p:cViewPr varScale="1">
        <p:scale>
          <a:sx n="103" d="100"/>
          <a:sy n="103" d="100"/>
        </p:scale>
        <p:origin x="784"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notesMaster" Target="notesMasters/notesMaster1.xml"/><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B5062E-AD57-BA43-BFE7-565F9BDA0A03}" type="datetimeFigureOut">
              <a:rPr lang="en-US" smtClean="0"/>
              <a:t>7/5/17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6A4A45-6C1C-FD48-A99F-A4927B2BD1AA}" type="slidenum">
              <a:rPr lang="en-US" smtClean="0"/>
              <a:t>‹#›</a:t>
            </a:fld>
            <a:endParaRPr lang="en-US" dirty="0"/>
          </a:p>
        </p:txBody>
      </p:sp>
    </p:spTree>
    <p:extLst>
      <p:ext uri="{BB962C8B-B14F-4D97-AF65-F5344CB8AC3E}">
        <p14:creationId xmlns:p14="http://schemas.microsoft.com/office/powerpoint/2010/main" val="1584612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 Id="rId3" Type="http://schemas.openxmlformats.org/officeDocument/2006/relationships/hyperlink" Target="http://www.nature.com/neuro/journal/v11/n6/full/nn0608-619.html"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 Id="rId3" Type="http://schemas.openxmlformats.org/officeDocument/2006/relationships/hyperlink" Target="http://cosmo.nyu.edu/hogg/bio.html" TargetMode="Externa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a:t>
            </a:fld>
            <a:endParaRPr lang="en-US" dirty="0"/>
          </a:p>
        </p:txBody>
      </p:sp>
    </p:spTree>
    <p:extLst>
      <p:ext uri="{BB962C8B-B14F-4D97-AF65-F5344CB8AC3E}">
        <p14:creationId xmlns:p14="http://schemas.microsoft.com/office/powerpoint/2010/main" val="8398180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Shape 18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88" name="Shape 18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 growing body of systematic and anecdotal</a:t>
            </a:r>
            <a:r>
              <a:rPr lang="en-US" dirty="0"/>
              <a:t> </a:t>
            </a:r>
            <a:r>
              <a:rPr lang="en-US" sz="1200" b="0" i="0" u="none" strike="noStrike" cap="none" dirty="0">
                <a:solidFill>
                  <a:schemeClr val="dk1"/>
                </a:solidFill>
                <a:latin typeface="Calibri"/>
                <a:ea typeface="Calibri"/>
                <a:cs typeface="Calibri"/>
                <a:sym typeface="Calibri"/>
              </a:rPr>
              <a:t>data indicate that it can help.  As you may know, for better or for worse, citations are the gold standard for evaluating the impact of an individual scientific article.  Recently, Dr. Cameron</a:t>
            </a:r>
            <a:r>
              <a:rPr lang="en-US" dirty="0"/>
              <a:t> Webb</a:t>
            </a:r>
            <a:r>
              <a:rPr lang="en-US" sz="1200" b="0" i="0" u="none" strike="noStrike" cap="none" dirty="0">
                <a:solidFill>
                  <a:schemeClr val="dk1"/>
                </a:solidFill>
                <a:latin typeface="Calibri"/>
                <a:ea typeface="Calibri"/>
                <a:cs typeface="Calibri"/>
                <a:sym typeface="Calibri"/>
              </a:rPr>
              <a:t>, a medical entomologist at the University of Sydney, wanted to see if promoting his paper on social media would have any effect on the attention his paper received.</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This figure shows the downloads his paper, Foraging Ranges of Insectivorous Bats Shift Relative to Changes in Mosquito Abundance, received after his efforts compared to five other papers published on the same day on in the same journal.  As you can see his paper got a lot more attention.</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But how do downloads relate to citation counts?  Well, numerous</a:t>
            </a:r>
            <a:r>
              <a:rPr lang="en-US" dirty="0"/>
              <a:t> bibliographic </a:t>
            </a:r>
            <a:r>
              <a:rPr lang="en-US" sz="1200" b="0" i="0" u="none" strike="noStrike" cap="none" dirty="0">
                <a:solidFill>
                  <a:schemeClr val="dk1"/>
                </a:solidFill>
                <a:latin typeface="Calibri"/>
                <a:ea typeface="Calibri"/>
                <a:cs typeface="Calibri"/>
                <a:sym typeface="Calibri"/>
              </a:rPr>
              <a:t>studies have shown a strong a correlation between downloads and later citation counts.  For example, in a study of Nature Neuroscience papers, a correlation of 0.72 was found between citations and PDF downloads in the first 180 days of an article's lifetime</a:t>
            </a:r>
            <a:r>
              <a:rPr lang="en-US" dirty="0"/>
              <a:t>:  </a:t>
            </a:r>
            <a:r>
              <a:rPr lang="en-US" u="sng" dirty="0">
                <a:solidFill>
                  <a:schemeClr val="hlink"/>
                </a:solidFill>
                <a:hlinkClick r:id="rId3"/>
              </a:rPr>
              <a:t>http://www.nature.com/neuro/journal/v11/n6/full/nn0608-619.html</a:t>
            </a:r>
          </a:p>
          <a:p>
            <a:pPr marL="0" marR="0" lvl="0" indent="0" algn="l" rtl="0">
              <a:spcBef>
                <a:spcPts val="0"/>
              </a:spcBef>
              <a:buSzPct val="25000"/>
              <a:buNone/>
            </a:pPr>
            <a:endParaRPr/>
          </a:p>
          <a:p>
            <a:pPr marL="0" marR="0" lvl="0" indent="0" algn="l" rtl="0">
              <a:spcBef>
                <a:spcPts val="0"/>
              </a:spcBef>
              <a:buSzPct val="25000"/>
              <a:buNone/>
            </a:pPr>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9" name="Shape 18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6889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42" name="Shape 342"/>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a:latin typeface="Raleway"/>
                <a:ea typeface="Raleway"/>
                <a:cs typeface="Raleway"/>
                <a:sym typeface="Raleway"/>
              </a:rPr>
              <a:t>Finally, being thoughtful and proactive about presenting yourself online can not only raise awareness of your work,  but also help you build a network and engage with diverse communities within and outside of academia.  </a:t>
            </a:r>
          </a:p>
          <a:p>
            <a:pPr marL="0" marR="0" lvl="0" indent="0" algn="l" rtl="0">
              <a:spcBef>
                <a:spcPts val="0"/>
              </a:spcBef>
              <a:buSzPct val="25000"/>
              <a:buNone/>
            </a:pPr>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43" name="Shape 343"/>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11</a:t>
            </a:fld>
            <a:endParaRPr lang="en-US" sz="120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15452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A 2014 survey of 711 academics active on social media from across disciplines highlighted several key rewards:</a:t>
            </a:r>
          </a:p>
          <a:p>
            <a:pPr lvl="0">
              <a:spcBef>
                <a:spcPts val="0"/>
              </a:spcBef>
              <a:buNone/>
            </a:pPr>
            <a:endParaRPr dirty="0"/>
          </a:p>
          <a:p>
            <a:pPr lvl="0">
              <a:spcBef>
                <a:spcPts val="0"/>
              </a:spcBef>
              <a:buNone/>
            </a:pPr>
            <a:r>
              <a:rPr lang="en-US" dirty="0"/>
              <a:t>Discovering new research.</a:t>
            </a:r>
          </a:p>
          <a:p>
            <a:pPr lvl="0">
              <a:spcBef>
                <a:spcPts val="0"/>
              </a:spcBef>
              <a:buNone/>
            </a:pPr>
            <a:r>
              <a:rPr lang="en-US" dirty="0"/>
              <a:t>Promoting one’s own work</a:t>
            </a:r>
          </a:p>
          <a:p>
            <a:pPr lvl="0">
              <a:spcBef>
                <a:spcPts val="0"/>
              </a:spcBef>
              <a:buClr>
                <a:schemeClr val="dk1"/>
              </a:buClr>
              <a:buSzPct val="25000"/>
              <a:buFont typeface="Calibri"/>
              <a:buNone/>
            </a:pPr>
            <a:r>
              <a:rPr lang="en-US" dirty="0"/>
              <a:t>Getting outside of academic silos</a:t>
            </a:r>
          </a:p>
          <a:p>
            <a:pPr lvl="0">
              <a:spcBef>
                <a:spcPts val="0"/>
              </a:spcBef>
              <a:buClr>
                <a:schemeClr val="dk1"/>
              </a:buClr>
              <a:buSzPct val="25000"/>
              <a:buFont typeface="Calibri"/>
              <a:buNone/>
            </a:pPr>
            <a:endParaRPr dirty="0"/>
          </a:p>
          <a:p>
            <a:pPr lvl="0">
              <a:spcBef>
                <a:spcPts val="0"/>
              </a:spcBef>
              <a:buClr>
                <a:schemeClr val="dk1"/>
              </a:buClr>
              <a:buSzPct val="25000"/>
              <a:buFont typeface="Calibri"/>
              <a:buNone/>
            </a:pPr>
            <a:r>
              <a:rPr lang="en-US" dirty="0"/>
              <a:t>https://www.canberra.edu.au/about-uc/faculties/arts-design/attachments2/pdf/n-and-mrc/Feeling-Better-Connected-report-final.pdf</a:t>
            </a:r>
          </a:p>
          <a:p>
            <a:pPr lvl="0">
              <a:spcBef>
                <a:spcPts val="0"/>
              </a:spcBef>
              <a:buNone/>
            </a:pPr>
            <a:endParaRPr dirty="0"/>
          </a:p>
          <a:p>
            <a:pPr lvl="0">
              <a:spcBef>
                <a:spcPts val="0"/>
              </a:spcBef>
              <a:buClr>
                <a:schemeClr val="dk1"/>
              </a:buClr>
              <a:buSzPct val="25000"/>
              <a:buFont typeface="Arial"/>
              <a:buNone/>
            </a:pPr>
            <a:endParaRPr dirty="0"/>
          </a:p>
        </p:txBody>
      </p:sp>
      <p:sp>
        <p:nvSpPr>
          <p:cNvPr id="203" name="Shape 20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12</a:t>
            </a:fld>
            <a:endParaRPr lang="en-US" dirty="0"/>
          </a:p>
        </p:txBody>
      </p:sp>
    </p:spTree>
    <p:extLst>
      <p:ext uri="{BB962C8B-B14F-4D97-AF65-F5344CB8AC3E}">
        <p14:creationId xmlns:p14="http://schemas.microsoft.com/office/powerpoint/2010/main" val="2250457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08" name="Shape 208"/>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dirty="0"/>
              <a:t>Respondents also noted the benefits of e</a:t>
            </a:r>
            <a:r>
              <a:rPr lang="en-US" sz="1200" b="0" i="0" u="none" strike="noStrike" cap="none" dirty="0">
                <a:solidFill>
                  <a:schemeClr val="dk1"/>
                </a:solidFill>
                <a:latin typeface="Calibri"/>
                <a:ea typeface="Calibri"/>
                <a:cs typeface="Calibri"/>
                <a:sym typeface="Calibri"/>
              </a:rPr>
              <a:t>stablishing &amp; strengthening research connections.</a:t>
            </a:r>
          </a:p>
          <a:p>
            <a:pPr marL="0" marR="0" lvl="0" indent="0" algn="l" rtl="0">
              <a:spcBef>
                <a:spcPts val="0"/>
              </a:spcBef>
              <a:spcAft>
                <a:spcPts val="0"/>
              </a:spcAft>
              <a:buSzPct val="25000"/>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209" name="Shape 209"/>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13</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29904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a:t>
            </a:r>
          </a:p>
          <a:p>
            <a:r>
              <a:rPr lang="en-US" dirty="0" smtClean="0"/>
              <a:t>1</a:t>
            </a:r>
            <a:r>
              <a:rPr lang="en-US" baseline="0" dirty="0" smtClean="0"/>
              <a:t>) Identify your outreach options</a:t>
            </a:r>
            <a:endParaRPr lang="en-US" dirty="0" smtClean="0"/>
          </a:p>
          <a:p>
            <a:r>
              <a:rPr lang="en-US" dirty="0" smtClean="0"/>
              <a:t>2)</a:t>
            </a:r>
            <a:r>
              <a:rPr lang="en-US" baseline="0" dirty="0" smtClean="0"/>
              <a:t> Automate as much as possible (for sustainability)</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14</a:t>
            </a:fld>
            <a:endParaRPr lang="en-US" dirty="0"/>
          </a:p>
        </p:txBody>
      </p:sp>
    </p:spTree>
    <p:extLst>
      <p:ext uri="{BB962C8B-B14F-4D97-AF65-F5344CB8AC3E}">
        <p14:creationId xmlns:p14="http://schemas.microsoft.com/office/powerpoint/2010/main" val="15216959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Workflow ideas:</a:t>
            </a:r>
          </a:p>
          <a:p>
            <a:pPr lvl="0">
              <a:spcBef>
                <a:spcPts val="0"/>
              </a:spcBef>
              <a:buNone/>
            </a:pPr>
            <a:r>
              <a:rPr lang="en-US" dirty="0"/>
              <a:t>Some curation efforts will be needed (ORCID is helpful with that)</a:t>
            </a:r>
          </a:p>
          <a:p>
            <a:pPr lvl="0">
              <a:spcBef>
                <a:spcPts val="0"/>
              </a:spcBef>
              <a:buNone/>
            </a:pPr>
            <a:r>
              <a:rPr lang="en-US" dirty="0"/>
              <a:t>One idea is to highlight best or most recent work</a:t>
            </a:r>
          </a:p>
          <a:p>
            <a:pPr lvl="0">
              <a:spcBef>
                <a:spcPts val="0"/>
              </a:spcBef>
              <a:buNone/>
            </a:pPr>
            <a:r>
              <a:rPr lang="en-US" dirty="0"/>
              <a:t>Research Gate lets you automate alerts to other platforms (i.e., twitter/LinkedIn/Fb)  when you add a new paper</a:t>
            </a:r>
          </a:p>
          <a:p>
            <a:pPr lv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15</a:t>
            </a:fld>
            <a:endParaRPr lang="en-US" dirty="0"/>
          </a:p>
        </p:txBody>
      </p:sp>
    </p:spTree>
    <p:extLst>
      <p:ext uri="{BB962C8B-B14F-4D97-AF65-F5344CB8AC3E}">
        <p14:creationId xmlns:p14="http://schemas.microsoft.com/office/powerpoint/2010/main" val="15833531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5" name="Shape 28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In addition to the many places you may choose to promote your work, many of you share first and surnames with other academics, even with the same field.  This can contributes to mis-attribution and discovery problems.  </a:t>
            </a:r>
          </a:p>
          <a:p>
            <a:pPr lvl="0">
              <a:spcBef>
                <a:spcPts val="0"/>
              </a:spcBef>
              <a:buNone/>
            </a:pPr>
            <a:endParaRPr dirty="0"/>
          </a:p>
          <a:p>
            <a:pPr lvl="0">
              <a:spcBef>
                <a:spcPts val="0"/>
              </a:spcBef>
              <a:buNone/>
            </a:pPr>
            <a:r>
              <a:rPr lang="en-US" dirty="0"/>
              <a:t>ORCID is a machine readable alphanumeric code that uniquely identifies researchers, and facilitate common research workflows...it’s also free and open source.  </a:t>
            </a:r>
          </a:p>
        </p:txBody>
      </p:sp>
      <p:sp>
        <p:nvSpPr>
          <p:cNvPr id="286" name="Shape 28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16</a:t>
            </a:fld>
            <a:endParaRPr lang="en-US" dirty="0"/>
          </a:p>
        </p:txBody>
      </p:sp>
    </p:spTree>
    <p:extLst>
      <p:ext uri="{BB962C8B-B14F-4D97-AF65-F5344CB8AC3E}">
        <p14:creationId xmlns:p14="http://schemas.microsoft.com/office/powerpoint/2010/main" val="314448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0"/>
        <p:cNvGrpSpPr/>
        <p:nvPr/>
      </p:nvGrpSpPr>
      <p:grpSpPr>
        <a:xfrm>
          <a:off x="0" y="0"/>
          <a:ext cx="0" cy="0"/>
          <a:chOff x="0" y="0"/>
          <a:chExt cx="0" cy="0"/>
        </a:xfrm>
      </p:grpSpPr>
      <p:sp>
        <p:nvSpPr>
          <p:cNvPr id="291" name="Shape 29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92" name="Shape 292"/>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lnSpc>
                <a:spcPct val="115000"/>
              </a:lnSpc>
              <a:spcBef>
                <a:spcPts val="0"/>
              </a:spcBef>
              <a:buClr>
                <a:schemeClr val="dk1"/>
              </a:buClr>
              <a:buSzPct val="91666"/>
              <a:buFont typeface="Arial"/>
              <a:buNone/>
            </a:pPr>
            <a:endParaRPr/>
          </a:p>
          <a:p>
            <a:pPr lvl="0" rtl="0">
              <a:lnSpc>
                <a:spcPct val="115000"/>
              </a:lnSpc>
              <a:spcBef>
                <a:spcPts val="0"/>
              </a:spcBef>
              <a:buClr>
                <a:schemeClr val="dk1"/>
              </a:buClr>
              <a:buSzPct val="91666"/>
              <a:buFont typeface="Arial"/>
              <a:buNone/>
            </a:pPr>
            <a:endParaRPr/>
          </a:p>
          <a:p>
            <a:pPr marL="0" marR="0" lvl="0" indent="0" algn="l" rtl="0">
              <a:spcBef>
                <a:spcPts val="0"/>
              </a:spcBef>
              <a:buSzPct val="25000"/>
              <a:buNone/>
            </a:pPr>
            <a:endParaRPr/>
          </a:p>
        </p:txBody>
      </p:sp>
      <p:sp>
        <p:nvSpPr>
          <p:cNvPr id="293" name="Shape 293"/>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17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15314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disambiguate!</a:t>
            </a:r>
          </a:p>
          <a:p>
            <a:r>
              <a:rPr lang="en-US" dirty="0" smtClean="0"/>
              <a:t>Where to use it: grant applications, publications, your</a:t>
            </a:r>
            <a:r>
              <a:rPr lang="en-US" baseline="0" dirty="0" smtClean="0"/>
              <a:t> website, blog, twitter, printed posters, etc</a:t>
            </a:r>
          </a:p>
          <a:p>
            <a:r>
              <a:rPr lang="en-US" baseline="0" dirty="0" smtClean="0"/>
              <a:t>We’ll get a a number and then you’ll need to come back to it to populate your record (link it to Scopus)</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18</a:t>
            </a:fld>
            <a:endParaRPr lang="en-US" dirty="0"/>
          </a:p>
        </p:txBody>
      </p:sp>
    </p:spTree>
    <p:extLst>
      <p:ext uri="{BB962C8B-B14F-4D97-AF65-F5344CB8AC3E}">
        <p14:creationId xmlns:p14="http://schemas.microsoft.com/office/powerpoint/2010/main" val="20238518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19</a:t>
            </a:fld>
            <a:endParaRPr lang="en-US" dirty="0"/>
          </a:p>
        </p:txBody>
      </p:sp>
    </p:spTree>
    <p:extLst>
      <p:ext uri="{BB962C8B-B14F-4D97-AF65-F5344CB8AC3E}">
        <p14:creationId xmlns:p14="http://schemas.microsoft.com/office/powerpoint/2010/main" val="9397037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You’ve probably</a:t>
            </a:r>
            <a:r>
              <a:rPr lang="en-US" baseline="0" dirty="0" smtClean="0"/>
              <a:t> heard the term scholarly communication? What does that make you think of? What does that mean to you?</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2</a:t>
            </a:fld>
            <a:endParaRPr lang="en-US" dirty="0"/>
          </a:p>
        </p:txBody>
      </p:sp>
    </p:spTree>
    <p:extLst>
      <p:ext uri="{BB962C8B-B14F-4D97-AF65-F5344CB8AC3E}">
        <p14:creationId xmlns:p14="http://schemas.microsoft.com/office/powerpoint/2010/main" val="4951281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Shape 30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03" name="Shape 30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lvl="0">
              <a:spcBef>
                <a:spcPts val="0"/>
              </a:spcBef>
              <a:buClr>
                <a:schemeClr val="dk1"/>
              </a:buClr>
              <a:buSzPct val="25000"/>
              <a:buFont typeface="Arial"/>
              <a:buNone/>
            </a:pPr>
            <a:r>
              <a:rPr lang="en-US" dirty="0">
                <a:latin typeface="Arial"/>
                <a:ea typeface="Arial"/>
                <a:cs typeface="Arial"/>
                <a:sym typeface="Arial"/>
              </a:rPr>
              <a:t>Robin:</a:t>
            </a:r>
          </a:p>
          <a:p>
            <a:pPr lvl="0">
              <a:spcBef>
                <a:spcPts val="0"/>
              </a:spcBef>
              <a:buClr>
                <a:schemeClr val="dk1"/>
              </a:buClr>
              <a:buSzPct val="25000"/>
              <a:buFont typeface="Arial"/>
              <a:buNone/>
            </a:pPr>
            <a:endParaRPr dirty="0">
              <a:latin typeface="Arial"/>
              <a:ea typeface="Arial"/>
              <a:cs typeface="Arial"/>
              <a:sym typeface="Arial"/>
            </a:endParaRPr>
          </a:p>
          <a:p>
            <a:pPr lvl="0" rtl="0">
              <a:spcBef>
                <a:spcPts val="0"/>
              </a:spcBef>
              <a:buClr>
                <a:schemeClr val="dk1"/>
              </a:buClr>
              <a:buSzPct val="25000"/>
              <a:buFont typeface="Arial"/>
              <a:buNone/>
            </a:pPr>
            <a:r>
              <a:rPr lang="en-US" dirty="0">
                <a:latin typeface="Arial"/>
                <a:ea typeface="Arial"/>
                <a:cs typeface="Arial"/>
                <a:sym typeface="Arial"/>
              </a:rPr>
              <a:t>Being more strategic about where and how you share and communicate about your work can help you meet your broader impact objectives, especially I they involve engagement with communities outside of academia. </a:t>
            </a:r>
          </a:p>
          <a:p>
            <a:pPr marL="0" marR="0" lvl="0" indent="0" algn="l" rtl="0">
              <a:spcBef>
                <a:spcPts val="0"/>
              </a:spcBef>
              <a:buSzPct val="25000"/>
              <a:buNone/>
            </a:pPr>
            <a:endParaRPr dirty="0">
              <a:latin typeface="Arial"/>
              <a:ea typeface="Arial"/>
              <a:cs typeface="Arial"/>
              <a:sym typeface="Arial"/>
            </a:endParaRPr>
          </a:p>
          <a:p>
            <a:pPr marL="0" marR="0" lvl="0" indent="0" algn="l" rtl="0">
              <a:spcBef>
                <a:spcPts val="0"/>
              </a:spcBef>
              <a:buSzPct val="25000"/>
              <a:buNone/>
            </a:pPr>
            <a:r>
              <a:rPr lang="en-US" dirty="0">
                <a:latin typeface="Arial"/>
                <a:ea typeface="Arial"/>
                <a:cs typeface="Arial"/>
                <a:sym typeface="Arial"/>
              </a:rPr>
              <a:t>EARLY CAREER SCIENTISTS (this means, highlighting things like):</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Developing new scientific ideas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Writing grant proposals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Designing new techniques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Implementing new protocols</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Teaching - in the laboratory, classroom, or both</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Scholarship (various forms – blogs, editorials, etc.)</a:t>
            </a: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Mentorship</a:t>
            </a:r>
          </a:p>
        </p:txBody>
      </p:sp>
      <p:sp>
        <p:nvSpPr>
          <p:cNvPr id="304" name="Shape 30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20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837766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Shape 3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0" name="Shape 3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Robin</a:t>
            </a:r>
          </a:p>
        </p:txBody>
      </p:sp>
      <p:sp>
        <p:nvSpPr>
          <p:cNvPr id="311" name="Shape 31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21</a:t>
            </a:fld>
            <a:endParaRPr lang="en-US" dirty="0"/>
          </a:p>
        </p:txBody>
      </p:sp>
    </p:spTree>
    <p:extLst>
      <p:ext uri="{BB962C8B-B14F-4D97-AF65-F5344CB8AC3E}">
        <p14:creationId xmlns:p14="http://schemas.microsoft.com/office/powerpoint/2010/main" val="2183933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lnSpc>
                <a:spcPct val="115000"/>
              </a:lnSpc>
              <a:spcBef>
                <a:spcPts val="0"/>
              </a:spcBef>
              <a:spcAft>
                <a:spcPts val="800"/>
              </a:spcAft>
              <a:buClr>
                <a:schemeClr val="dk1"/>
              </a:buClr>
              <a:buSzPct val="110000"/>
              <a:buFont typeface="Arial"/>
              <a:buNone/>
            </a:pPr>
            <a:r>
              <a:rPr lang="en-US" sz="1000" dirty="0" smtClean="0">
                <a:solidFill>
                  <a:srgbClr val="333333"/>
                </a:solidFill>
                <a:highlight>
                  <a:srgbClr val="FFFFFF"/>
                </a:highlight>
                <a:latin typeface="Arial"/>
                <a:ea typeface="Arial"/>
                <a:cs typeface="Arial"/>
                <a:sym typeface="Arial"/>
              </a:rPr>
              <a:t>increase</a:t>
            </a:r>
            <a:r>
              <a:rPr lang="en-US" sz="1000" baseline="0" dirty="0" smtClean="0">
                <a:solidFill>
                  <a:srgbClr val="333333"/>
                </a:solidFill>
                <a:highlight>
                  <a:srgbClr val="FFFFFF"/>
                </a:highlight>
                <a:latin typeface="Arial"/>
                <a:ea typeface="Arial"/>
                <a:cs typeface="Arial"/>
                <a:sym typeface="Arial"/>
              </a:rPr>
              <a:t> your impact and outreach with preprints!</a:t>
            </a:r>
          </a:p>
          <a:p>
            <a:pPr lvl="0" rtl="0">
              <a:lnSpc>
                <a:spcPct val="115000"/>
              </a:lnSpc>
              <a:spcBef>
                <a:spcPts val="0"/>
              </a:spcBef>
              <a:spcAft>
                <a:spcPts val="800"/>
              </a:spcAft>
              <a:buClr>
                <a:schemeClr val="dk1"/>
              </a:buClr>
              <a:buSzPct val="110000"/>
              <a:buFont typeface="Arial"/>
              <a:buNone/>
            </a:pPr>
            <a:r>
              <a:rPr lang="en-US" sz="1000" baseline="0" dirty="0" smtClean="0">
                <a:solidFill>
                  <a:srgbClr val="333333"/>
                </a:solidFill>
                <a:highlight>
                  <a:srgbClr val="FFFFFF"/>
                </a:highlight>
                <a:latin typeface="Arial"/>
                <a:ea typeface="Arial"/>
                <a:cs typeface="Arial"/>
                <a:sym typeface="Arial"/>
              </a:rPr>
              <a:t>Traditional publishing avenues is ancient (300 yrs +) and SLOW!</a:t>
            </a:r>
          </a:p>
          <a:p>
            <a:pPr lvl="0" rtl="0">
              <a:lnSpc>
                <a:spcPct val="115000"/>
              </a:lnSpc>
              <a:spcBef>
                <a:spcPts val="0"/>
              </a:spcBef>
              <a:spcAft>
                <a:spcPts val="800"/>
              </a:spcAft>
              <a:buClr>
                <a:schemeClr val="dk1"/>
              </a:buClr>
              <a:buSzPct val="110000"/>
              <a:buFont typeface="Arial"/>
              <a:buNone/>
            </a:pPr>
            <a:r>
              <a:rPr lang="en-US" sz="1000" baseline="0" dirty="0" smtClean="0">
                <a:solidFill>
                  <a:srgbClr val="333333"/>
                </a:solidFill>
                <a:highlight>
                  <a:srgbClr val="FFFFFF"/>
                </a:highlight>
                <a:latin typeface="Arial"/>
                <a:ea typeface="Arial"/>
                <a:cs typeface="Arial"/>
                <a:sym typeface="Arial"/>
              </a:rPr>
              <a:t>Some fields are really on top of this trend (physics, math, comp sci)</a:t>
            </a:r>
          </a:p>
          <a:p>
            <a:pPr lvl="0" rtl="0">
              <a:lnSpc>
                <a:spcPct val="115000"/>
              </a:lnSpc>
              <a:spcBef>
                <a:spcPts val="0"/>
              </a:spcBef>
              <a:spcAft>
                <a:spcPts val="800"/>
              </a:spcAft>
              <a:buClr>
                <a:schemeClr val="dk1"/>
              </a:buClr>
              <a:buSzPct val="110000"/>
              <a:buFont typeface="Arial"/>
              <a:buNone/>
            </a:pPr>
            <a:r>
              <a:rPr lang="en-US" sz="1000" baseline="0" dirty="0" smtClean="0">
                <a:solidFill>
                  <a:srgbClr val="333333"/>
                </a:solidFill>
                <a:highlight>
                  <a:srgbClr val="FFFFFF"/>
                </a:highlight>
                <a:latin typeface="Arial"/>
                <a:ea typeface="Arial"/>
                <a:cs typeface="Arial"/>
                <a:sym typeface="Arial"/>
              </a:rPr>
              <a:t>Looking at Physics journals, by the time a paper is actually published, one that was deposited as a pre-print compared to others that were not had 20% increase in citations!</a:t>
            </a:r>
            <a:endParaRPr sz="1000" dirty="0">
              <a:solidFill>
                <a:srgbClr val="333333"/>
              </a:solidFill>
              <a:highlight>
                <a:srgbClr val="FFFFFF"/>
              </a:highlight>
              <a:latin typeface="Arial"/>
              <a:ea typeface="Arial"/>
              <a:cs typeface="Arial"/>
              <a:sym typeface="Arial"/>
            </a:endParaRPr>
          </a:p>
        </p:txBody>
      </p:sp>
      <p:sp>
        <p:nvSpPr>
          <p:cNvPr id="297" name="Shape 29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22</a:t>
            </a:fld>
            <a:endParaRPr lang="en-US" dirty="0"/>
          </a:p>
        </p:txBody>
      </p:sp>
    </p:spTree>
    <p:extLst>
      <p:ext uri="{BB962C8B-B14F-4D97-AF65-F5344CB8AC3E}">
        <p14:creationId xmlns:p14="http://schemas.microsoft.com/office/powerpoint/2010/main" val="629160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Shape 29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6" name="Shape 29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lnSpc>
                <a:spcPct val="115000"/>
              </a:lnSpc>
              <a:spcBef>
                <a:spcPts val="0"/>
              </a:spcBef>
              <a:spcAft>
                <a:spcPts val="800"/>
              </a:spcAft>
              <a:buNone/>
            </a:pPr>
            <a:r>
              <a:rPr lang="en-US" sz="1000" dirty="0">
                <a:solidFill>
                  <a:srgbClr val="333333"/>
                </a:solidFill>
                <a:highlight>
                  <a:srgbClr val="FFFFFF"/>
                </a:highlight>
                <a:latin typeface="Arial"/>
                <a:ea typeface="Arial"/>
                <a:cs typeface="Arial"/>
                <a:sym typeface="Arial"/>
              </a:rPr>
              <a:t>The recently announced that it is officially encouraging investigators to use interim research products, such as preprints, to speed the dissemination and enhance the rigor of their work.  This important funder along with several others is allowing investigators to cite their interim research products and claim them as products of NIH funding, in reports, biosketches, and proposals.  Notably, the NIH is also encouraging investigators to openly publish these products with a CCBY license.  </a:t>
            </a:r>
          </a:p>
          <a:p>
            <a:pPr lvl="0" rtl="0">
              <a:lnSpc>
                <a:spcPct val="115000"/>
              </a:lnSpc>
              <a:spcBef>
                <a:spcPts val="0"/>
              </a:spcBef>
              <a:spcAft>
                <a:spcPts val="800"/>
              </a:spcAft>
              <a:buNone/>
            </a:pPr>
            <a:r>
              <a:rPr lang="en-US" sz="1000" dirty="0">
                <a:solidFill>
                  <a:srgbClr val="333333"/>
                </a:solidFill>
                <a:highlight>
                  <a:srgbClr val="FFFFFF"/>
                </a:highlight>
                <a:latin typeface="Arial"/>
                <a:ea typeface="Arial"/>
                <a:cs typeface="Arial"/>
                <a:sym typeface="Arial"/>
              </a:rPr>
              <a:t>Interim research products includes things like preprints, data, and registered protocols.  </a:t>
            </a:r>
            <a:endParaRPr lang="en-US" sz="1000" dirty="0" smtClean="0">
              <a:solidFill>
                <a:srgbClr val="333333"/>
              </a:solidFill>
              <a:highlight>
                <a:srgbClr val="FFFFFF"/>
              </a:highlight>
              <a:latin typeface="Arial"/>
              <a:ea typeface="Arial"/>
              <a:cs typeface="Arial"/>
              <a:sym typeface="Arial"/>
            </a:endParaRPr>
          </a:p>
          <a:p>
            <a:pPr lvl="0" rtl="0">
              <a:lnSpc>
                <a:spcPct val="115000"/>
              </a:lnSpc>
              <a:spcBef>
                <a:spcPts val="0"/>
              </a:spcBef>
              <a:spcAft>
                <a:spcPts val="800"/>
              </a:spcAft>
              <a:buNone/>
            </a:pPr>
            <a:endParaRPr lang="en-US" sz="1000" dirty="0" smtClean="0">
              <a:solidFill>
                <a:srgbClr val="333333"/>
              </a:solidFill>
              <a:highlight>
                <a:srgbClr val="FFFFFF"/>
              </a:highlight>
              <a:latin typeface="Arial"/>
              <a:ea typeface="Arial"/>
              <a:cs typeface="Arial"/>
              <a:sym typeface="Arial"/>
            </a:endParaRPr>
          </a:p>
          <a:p>
            <a:pPr lvl="0" rtl="0">
              <a:lnSpc>
                <a:spcPct val="115000"/>
              </a:lnSpc>
              <a:spcBef>
                <a:spcPts val="0"/>
              </a:spcBef>
              <a:spcAft>
                <a:spcPts val="800"/>
              </a:spcAft>
              <a:buClr>
                <a:schemeClr val="dk1"/>
              </a:buClr>
              <a:buSzPct val="110000"/>
              <a:buFont typeface="Arial"/>
              <a:buNone/>
            </a:pPr>
            <a:endParaRPr sz="1000" dirty="0">
              <a:solidFill>
                <a:srgbClr val="333333"/>
              </a:solidFill>
              <a:highlight>
                <a:srgbClr val="FFFFFF"/>
              </a:highlight>
              <a:latin typeface="Arial"/>
              <a:ea typeface="Arial"/>
              <a:cs typeface="Arial"/>
              <a:sym typeface="Arial"/>
            </a:endParaRPr>
          </a:p>
          <a:p>
            <a:pPr lvl="0" rtl="0">
              <a:lnSpc>
                <a:spcPct val="115000"/>
              </a:lnSpc>
              <a:spcBef>
                <a:spcPts val="0"/>
              </a:spcBef>
              <a:buClr>
                <a:schemeClr val="dk1"/>
              </a:buClr>
              <a:buSzPct val="110000"/>
              <a:buFont typeface="Arial"/>
              <a:buNone/>
            </a:pPr>
            <a:endParaRPr sz="1000" dirty="0">
              <a:solidFill>
                <a:srgbClr val="333333"/>
              </a:solidFill>
              <a:highlight>
                <a:srgbClr val="FFFFFF"/>
              </a:highlight>
              <a:latin typeface="Arial"/>
              <a:ea typeface="Arial"/>
              <a:cs typeface="Arial"/>
              <a:sym typeface="Arial"/>
            </a:endParaRPr>
          </a:p>
          <a:p>
            <a:pPr lvl="0">
              <a:spcBef>
                <a:spcPts val="0"/>
              </a:spcBef>
              <a:buNone/>
            </a:pPr>
            <a:endParaRPr dirty="0"/>
          </a:p>
        </p:txBody>
      </p:sp>
      <p:sp>
        <p:nvSpPr>
          <p:cNvPr id="297" name="Shape 29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23</a:t>
            </a:fld>
            <a:endParaRPr lang="en-US" dirty="0"/>
          </a:p>
        </p:txBody>
      </p:sp>
    </p:spTree>
    <p:extLst>
      <p:ext uri="{BB962C8B-B14F-4D97-AF65-F5344CB8AC3E}">
        <p14:creationId xmlns:p14="http://schemas.microsoft.com/office/powerpoint/2010/main" val="6310879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Shape 43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5" name="Shape 43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rtl="0">
              <a:spcBef>
                <a:spcPts val="0"/>
              </a:spcBef>
              <a:buNone/>
            </a:pPr>
            <a:r>
              <a:rPr lang="en-US">
                <a:latin typeface="Raleway"/>
                <a:ea typeface="Raleway"/>
                <a:cs typeface="Raleway"/>
                <a:sym typeface="Raleway"/>
              </a:rPr>
              <a:t>You can implement all of this by choosing and using a public repository that meets the following criteria.</a:t>
            </a:r>
          </a:p>
        </p:txBody>
      </p:sp>
      <p:sp>
        <p:nvSpPr>
          <p:cNvPr id="436" name="Shape 43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24</a:t>
            </a:fld>
            <a:endParaRPr lang="en-US"/>
          </a:p>
        </p:txBody>
      </p:sp>
    </p:spTree>
    <p:extLst>
      <p:ext uri="{BB962C8B-B14F-4D97-AF65-F5344CB8AC3E}">
        <p14:creationId xmlns:p14="http://schemas.microsoft.com/office/powerpoint/2010/main" val="10668114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provide a doi! Great for sharing research slides/poster presentations to get you started.</a:t>
            </a:r>
          </a:p>
          <a:p>
            <a:r>
              <a:rPr lang="en-US" baseline="0" dirty="0" smtClean="0"/>
              <a:t>Other discipline-specific repository options exist for dois and datasets</a:t>
            </a:r>
          </a:p>
        </p:txBody>
      </p:sp>
      <p:sp>
        <p:nvSpPr>
          <p:cNvPr id="4" name="Slide Number Placeholder 3"/>
          <p:cNvSpPr>
            <a:spLocks noGrp="1"/>
          </p:cNvSpPr>
          <p:nvPr>
            <p:ph type="sldNum" sz="quarter" idx="10"/>
          </p:nvPr>
        </p:nvSpPr>
        <p:spPr/>
        <p:txBody>
          <a:bodyPr/>
          <a:lstStyle/>
          <a:p>
            <a:fld id="{396A4A45-6C1C-FD48-A99F-A4927B2BD1AA}" type="slidenum">
              <a:rPr lang="en-US" smtClean="0"/>
              <a:t>25</a:t>
            </a:fld>
            <a:endParaRPr lang="en-US" dirty="0"/>
          </a:p>
        </p:txBody>
      </p:sp>
    </p:spTree>
    <p:extLst>
      <p:ext uri="{BB962C8B-B14F-4D97-AF65-F5344CB8AC3E}">
        <p14:creationId xmlns:p14="http://schemas.microsoft.com/office/powerpoint/2010/main" val="3417230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Shape 44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9" name="Shape 44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R="0" lvl="0" algn="l" rtl="0">
              <a:lnSpc>
                <a:spcPct val="115000"/>
              </a:lnSpc>
              <a:spcBef>
                <a:spcPts val="0"/>
              </a:spcBef>
              <a:spcAft>
                <a:spcPts val="0"/>
              </a:spcAft>
              <a:buNone/>
            </a:pPr>
            <a:endParaRPr/>
          </a:p>
        </p:txBody>
      </p:sp>
      <p:sp>
        <p:nvSpPr>
          <p:cNvPr id="450" name="Shape 45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26</a:t>
            </a:fld>
            <a:endParaRPr lang="en-US"/>
          </a:p>
        </p:txBody>
      </p:sp>
    </p:spTree>
    <p:extLst>
      <p:ext uri="{BB962C8B-B14F-4D97-AF65-F5344CB8AC3E}">
        <p14:creationId xmlns:p14="http://schemas.microsoft.com/office/powerpoint/2010/main" val="19818821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smtClean="0"/>
              <a:t>Workflow ideas:</a:t>
            </a:r>
          </a:p>
          <a:p>
            <a:pPr lvl="0">
              <a:spcBef>
                <a:spcPts val="0"/>
              </a:spcBef>
              <a:buNone/>
            </a:pPr>
            <a:r>
              <a:rPr lang="en-US" dirty="0" smtClean="0"/>
              <a:t>One idea is to highlight best or most recent work</a:t>
            </a:r>
          </a:p>
          <a:p>
            <a:pPr lvl="0">
              <a:spcBef>
                <a:spcPts val="0"/>
              </a:spcBef>
              <a:buNone/>
            </a:pPr>
            <a:r>
              <a:rPr lang="en-US" dirty="0" smtClean="0"/>
              <a:t>Research Gate lets you automate alerts to other platforms (i.e., twitter/LinkedIn/Fb)  when you add a new paper</a:t>
            </a:r>
          </a:p>
          <a:p>
            <a:pPr lv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27</a:t>
            </a:fld>
            <a:endParaRPr lang="en-US" dirty="0"/>
          </a:p>
        </p:txBody>
      </p:sp>
    </p:spTree>
    <p:extLst>
      <p:ext uri="{BB962C8B-B14F-4D97-AF65-F5344CB8AC3E}">
        <p14:creationId xmlns:p14="http://schemas.microsoft.com/office/powerpoint/2010/main" val="3480134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Benefits of each:</a:t>
            </a:r>
          </a:p>
          <a:p>
            <a:pPr lvl="0">
              <a:spcBef>
                <a:spcPts val="0"/>
              </a:spcBef>
              <a:buNone/>
            </a:pPr>
            <a:r>
              <a:rPr lang="en-US" dirty="0"/>
              <a:t>academia.edu = resesearch interests, publications/presentations, and analytical tools (get to later)</a:t>
            </a:r>
          </a:p>
          <a:p>
            <a:pPr lvl="0">
              <a:spcBef>
                <a:spcPts val="0"/>
              </a:spcBef>
              <a:buNone/>
            </a:pPr>
            <a:r>
              <a:rPr lang="en-US" dirty="0"/>
              <a:t>research gate = more robust fo connecting with scientists outside of US; like linkedIn, creates networks for you based on citations and those you follow; Q&amp;A section</a:t>
            </a:r>
          </a:p>
          <a:p>
            <a:pPr lvl="0">
              <a:spcBef>
                <a:spcPts val="0"/>
              </a:spcBef>
              <a:buNone/>
            </a:pPr>
            <a:r>
              <a:rPr lang="en-US" dirty="0"/>
              <a:t>Google scholar = similar to others but data can be dirtier (search engine-like results) but can export citation material and more automated features</a:t>
            </a:r>
          </a:p>
          <a:p>
            <a:pPr lvl="0">
              <a:spcBef>
                <a:spcPts val="0"/>
              </a:spcBef>
              <a:buNone/>
            </a:pPr>
            <a:r>
              <a:rPr lang="en-US" dirty="0"/>
              <a:t>pick one to commit to and engage in it; LIMITATIONS (to all) = these are considered silos in that what goes in to create citation stats doesn’t really come out (other options are ORCID, impactstory)</a:t>
            </a:r>
          </a:p>
          <a:p>
            <a:pPr lvl="0">
              <a:spcBef>
                <a:spcPts val="0"/>
              </a:spcBef>
              <a:buNone/>
            </a:pPr>
            <a:r>
              <a:rPr lang="en-US" dirty="0"/>
              <a:t>LinkedIn = job prospecting/networking &amp; relationships (no analytics)</a:t>
            </a:r>
          </a:p>
          <a:p>
            <a:pPr lvl="0">
              <a:spcBef>
                <a:spcPts val="0"/>
              </a:spcBef>
              <a:buNone/>
            </a:pPr>
            <a:r>
              <a:rPr lang="en-US" dirty="0"/>
              <a:t>Don’t forget OHSU = your connection to the University - accurate representation is not always easy </a:t>
            </a:r>
            <a:r>
              <a:rPr lang="en-US" dirty="0" smtClean="0"/>
              <a:t>here -&gt;</a:t>
            </a:r>
            <a:r>
              <a:rPr lang="en-US" baseline="0" dirty="0" smtClean="0"/>
              <a:t> new lab pages coming soon!</a:t>
            </a:r>
            <a:endParaRPr lang="en-US" dirty="0"/>
          </a:p>
          <a:p>
            <a:pPr lvl="0">
              <a:spcBef>
                <a:spcPts val="0"/>
              </a:spcBef>
              <a:buNone/>
            </a:pPr>
            <a:endParaRPr dirty="0"/>
          </a:p>
        </p:txBody>
      </p:sp>
      <p:sp>
        <p:nvSpPr>
          <p:cNvPr id="265" name="Shape 265"/>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28</a:t>
            </a:fld>
            <a:endParaRPr lang="en-US" dirty="0"/>
          </a:p>
        </p:txBody>
      </p:sp>
    </p:spTree>
    <p:extLst>
      <p:ext uri="{BB962C8B-B14F-4D97-AF65-F5344CB8AC3E}">
        <p14:creationId xmlns:p14="http://schemas.microsoft.com/office/powerpoint/2010/main" val="176146988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Shape 40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3" name="Shape 40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04" name="Shape 40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29</a:t>
            </a:fld>
            <a:endParaRPr lang="en-US"/>
          </a:p>
        </p:txBody>
      </p:sp>
    </p:spTree>
    <p:extLst>
      <p:ext uri="{BB962C8B-B14F-4D97-AF65-F5344CB8AC3E}">
        <p14:creationId xmlns:p14="http://schemas.microsoft.com/office/powerpoint/2010/main" val="1677740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are we talking about scholarly</a:t>
            </a:r>
            <a:r>
              <a:rPr lang="en-US" baseline="0" dirty="0" smtClean="0"/>
              <a:t> communication</a:t>
            </a:r>
            <a:r>
              <a:rPr lang="en-US" dirty="0" smtClean="0"/>
              <a:t>? there’s a process for it (some people get paid for scientific</a:t>
            </a:r>
            <a:r>
              <a:rPr lang="en-US" baseline="0" dirty="0" smtClean="0"/>
              <a:t> outreach). Need to be proactive/thoughtful in order to be successful – “communication” is a key part of this.</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3</a:t>
            </a:fld>
            <a:endParaRPr lang="en-US" dirty="0"/>
          </a:p>
        </p:txBody>
      </p:sp>
    </p:spTree>
    <p:extLst>
      <p:ext uri="{BB962C8B-B14F-4D97-AF65-F5344CB8AC3E}">
        <p14:creationId xmlns:p14="http://schemas.microsoft.com/office/powerpoint/2010/main" val="1424065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17" name="Shape 417"/>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30</a:t>
            </a:fld>
            <a:endParaRPr lang="en-US"/>
          </a:p>
        </p:txBody>
      </p:sp>
    </p:spTree>
    <p:extLst>
      <p:ext uri="{BB962C8B-B14F-4D97-AF65-F5344CB8AC3E}">
        <p14:creationId xmlns:p14="http://schemas.microsoft.com/office/powerpoint/2010/main" val="6073747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Shape 42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3" name="Shape 42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24" name="Shape 42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31</a:t>
            </a:fld>
            <a:endParaRPr lang="en-US"/>
          </a:p>
        </p:txBody>
      </p:sp>
    </p:spTree>
    <p:extLst>
      <p:ext uri="{BB962C8B-B14F-4D97-AF65-F5344CB8AC3E}">
        <p14:creationId xmlns:p14="http://schemas.microsoft.com/office/powerpoint/2010/main" val="983551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Think outside the</a:t>
            </a:r>
            <a:r>
              <a:rPr lang="en-US" baseline="0" dirty="0" smtClean="0"/>
              <a:t> box!</a:t>
            </a:r>
          </a:p>
          <a:p>
            <a:endParaRPr lang="en-US" dirty="0" smtClean="0"/>
          </a:p>
          <a:p>
            <a:r>
              <a:rPr lang="en-US" dirty="0" smtClean="0"/>
              <a:t>there are many things you’re doing prior</a:t>
            </a:r>
            <a:r>
              <a:rPr lang="en-US" baseline="0" dirty="0" smtClean="0"/>
              <a:t> to publication that are worth sharing, especially for technicians/grad students &amp; early career researchers: teaching, developing new protocols, new ideas (grant proposals), new techniques, scholarship (writing in some form), mentorship</a:t>
            </a:r>
            <a:endParaRPr lang="en-US" dirty="0" smtClean="0"/>
          </a:p>
          <a:p>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32</a:t>
            </a:fld>
            <a:endParaRPr lang="en-US" dirty="0"/>
          </a:p>
        </p:txBody>
      </p:sp>
    </p:spTree>
    <p:extLst>
      <p:ext uri="{BB962C8B-B14F-4D97-AF65-F5344CB8AC3E}">
        <p14:creationId xmlns:p14="http://schemas.microsoft.com/office/powerpoint/2010/main" val="5117864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Inspiration!</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33</a:t>
            </a:fld>
            <a:endParaRPr lang="en-US" dirty="0"/>
          </a:p>
        </p:txBody>
      </p:sp>
    </p:spTree>
    <p:extLst>
      <p:ext uri="{BB962C8B-B14F-4D97-AF65-F5344CB8AC3E}">
        <p14:creationId xmlns:p14="http://schemas.microsoft.com/office/powerpoint/2010/main" val="7200670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smtClean="0"/>
              <a:t>Workflow ideas:</a:t>
            </a:r>
          </a:p>
          <a:p>
            <a:pPr lvl="0">
              <a:spcBef>
                <a:spcPts val="0"/>
              </a:spcBef>
              <a:buNone/>
            </a:pPr>
            <a:r>
              <a:rPr lang="en-US" dirty="0" smtClean="0"/>
              <a:t>Curation efforts will be needed (ORCID is helpful with that - linkout)</a:t>
            </a:r>
          </a:p>
          <a:p>
            <a:pPr lvl="0">
              <a:spcBef>
                <a:spcPts val="0"/>
              </a:spcBef>
              <a:buNone/>
            </a:pPr>
            <a:r>
              <a:rPr lang="en-US" dirty="0" smtClean="0"/>
              <a:t>One idea is to highlight best or most recent work</a:t>
            </a:r>
          </a:p>
          <a:p>
            <a:pPr lvl="0">
              <a:spcBef>
                <a:spcPts val="0"/>
              </a:spcBef>
              <a:buNone/>
            </a:pPr>
            <a:endParaRPr dirty="0"/>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34</a:t>
            </a:fld>
            <a:endParaRPr lang="en-US" dirty="0"/>
          </a:p>
        </p:txBody>
      </p:sp>
    </p:spTree>
    <p:extLst>
      <p:ext uri="{BB962C8B-B14F-4D97-AF65-F5344CB8AC3E}">
        <p14:creationId xmlns:p14="http://schemas.microsoft.com/office/powerpoint/2010/main" val="21046083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Pct val="100000"/>
              <a:buFontTx/>
              <a:buNone/>
              <a:tabLst/>
              <a:defRPr/>
            </a:pPr>
            <a:r>
              <a:rPr lang="en-US" sz="1100" dirty="0" smtClean="0"/>
              <a:t>A major benefit of a personal website is </a:t>
            </a:r>
            <a:r>
              <a:rPr lang="en-US" sz="1100" dirty="0" smtClean="0">
                <a:latin typeface="Arial"/>
                <a:ea typeface="Arial"/>
                <a:cs typeface="Arial"/>
                <a:sym typeface="Arial"/>
              </a:rPr>
              <a:t>COMPLETE control. They are particularly great to capture achievements/contributions for early career scientists aside from publications (soft skills/”invisible contributions” highlights).</a:t>
            </a:r>
          </a:p>
          <a:p>
            <a:pPr lvl="0" rtl="0">
              <a:spcBef>
                <a:spcPts val="0"/>
              </a:spcBef>
              <a:buSzPct val="100000"/>
              <a:buNone/>
            </a:pPr>
            <a:endParaRPr lang="en-US" sz="1100" dirty="0" smtClean="0">
              <a:latin typeface="Arial"/>
              <a:ea typeface="Arial"/>
              <a:cs typeface="Arial"/>
              <a:sym typeface="Arial"/>
            </a:endParaRPr>
          </a:p>
          <a:p>
            <a:pPr lvl="0" rtl="0">
              <a:spcBef>
                <a:spcPts val="0"/>
              </a:spcBef>
              <a:buSzPct val="100000"/>
              <a:buNone/>
            </a:pPr>
            <a:r>
              <a:rPr lang="en-US" sz="1100" dirty="0" smtClean="0">
                <a:latin typeface="Arial"/>
                <a:ea typeface="Arial"/>
                <a:cs typeface="Arial"/>
                <a:sym typeface="Arial"/>
              </a:rPr>
              <a:t>Explore </a:t>
            </a:r>
            <a:r>
              <a:rPr lang="en-US" sz="1100" dirty="0">
                <a:latin typeface="Arial"/>
                <a:ea typeface="Arial"/>
                <a:cs typeface="Arial"/>
                <a:sym typeface="Arial"/>
              </a:rPr>
              <a:t>this great </a:t>
            </a:r>
            <a:r>
              <a:rPr lang="en-US" sz="1100" dirty="0" smtClean="0">
                <a:latin typeface="Arial"/>
                <a:ea typeface="Arial"/>
                <a:cs typeface="Arial"/>
                <a:sym typeface="Arial"/>
              </a:rPr>
              <a:t>example for</a:t>
            </a:r>
            <a:r>
              <a:rPr lang="en-US" sz="1100" baseline="0" dirty="0" smtClean="0">
                <a:latin typeface="Arial"/>
                <a:ea typeface="Arial"/>
                <a:cs typeface="Arial"/>
                <a:sym typeface="Arial"/>
              </a:rPr>
              <a:t> design ideas</a:t>
            </a:r>
            <a:r>
              <a:rPr lang="en-US" sz="1100" dirty="0" smtClean="0">
                <a:latin typeface="Arial"/>
                <a:ea typeface="Arial"/>
                <a:cs typeface="Arial"/>
                <a:sym typeface="Arial"/>
              </a:rPr>
              <a:t>. </a:t>
            </a:r>
            <a:r>
              <a:rPr lang="en-US" sz="1100" dirty="0">
                <a:latin typeface="Arial"/>
                <a:ea typeface="Arial"/>
                <a:cs typeface="Arial"/>
                <a:sym typeface="Arial"/>
              </a:rPr>
              <a:t>Look for the elements listed below which are recommended to include, especially for multi-page websites. You can really get a sense of Kathryn’s personality through the design of her web page.</a:t>
            </a:r>
          </a:p>
          <a:p>
            <a:pPr lvl="0" rtl="0">
              <a:spcBef>
                <a:spcPts val="0"/>
              </a:spcBef>
              <a:buSzPct val="100000"/>
              <a:buNone/>
            </a:pPr>
            <a:r>
              <a:rPr lang="en-US" sz="1100" dirty="0">
                <a:latin typeface="Arial"/>
                <a:ea typeface="Arial"/>
                <a:cs typeface="Arial"/>
                <a:sym typeface="Arial"/>
              </a:rPr>
              <a:t>Items to include: </a:t>
            </a:r>
          </a:p>
          <a:p>
            <a:pPr marL="1828800" lvl="3" indent="-298450" rtl="0">
              <a:lnSpc>
                <a:spcPct val="115000"/>
              </a:lnSpc>
              <a:spcBef>
                <a:spcPts val="0"/>
              </a:spcBef>
              <a:buClr>
                <a:schemeClr val="dk1"/>
              </a:buClr>
              <a:buSzPct val="100000"/>
              <a:buFont typeface="Wingdings"/>
              <a:buChar char="§"/>
            </a:pPr>
            <a:r>
              <a:rPr lang="en-US" sz="1100" dirty="0">
                <a:latin typeface="Arial"/>
                <a:ea typeface="Arial"/>
                <a:cs typeface="Arial"/>
                <a:sym typeface="Arial"/>
              </a:rPr>
              <a:t>Decent photo</a:t>
            </a:r>
          </a:p>
          <a:p>
            <a:pPr marL="1828800" lvl="3" indent="-298450" rtl="0">
              <a:lnSpc>
                <a:spcPct val="115000"/>
              </a:lnSpc>
              <a:spcBef>
                <a:spcPts val="0"/>
              </a:spcBef>
              <a:buClr>
                <a:schemeClr val="dk1"/>
              </a:buClr>
              <a:buSzPct val="100000"/>
              <a:buFont typeface="Wingdings"/>
              <a:buChar char="§"/>
            </a:pPr>
            <a:r>
              <a:rPr lang="en-US" sz="1100" dirty="0">
                <a:latin typeface="Arial"/>
                <a:ea typeface="Arial"/>
                <a:cs typeface="Arial"/>
                <a:sym typeface="Arial"/>
              </a:rPr>
              <a:t>Short bio</a:t>
            </a:r>
          </a:p>
          <a:p>
            <a:pPr marL="1828800" lvl="3" indent="-298450" rtl="0">
              <a:lnSpc>
                <a:spcPct val="115000"/>
              </a:lnSpc>
              <a:spcBef>
                <a:spcPts val="0"/>
              </a:spcBef>
              <a:buClr>
                <a:schemeClr val="dk1"/>
              </a:buClr>
              <a:buSzPct val="100000"/>
              <a:buFont typeface="Wingdings"/>
              <a:buChar char="§"/>
            </a:pPr>
            <a:r>
              <a:rPr lang="en-US" sz="1100" dirty="0">
                <a:latin typeface="Arial"/>
                <a:ea typeface="Arial"/>
                <a:cs typeface="Arial"/>
                <a:sym typeface="Arial"/>
              </a:rPr>
              <a:t>Research Interests</a:t>
            </a:r>
          </a:p>
          <a:p>
            <a:pPr marL="1828800" lvl="3" indent="-298450" rtl="0">
              <a:lnSpc>
                <a:spcPct val="115000"/>
              </a:lnSpc>
              <a:spcBef>
                <a:spcPts val="0"/>
              </a:spcBef>
              <a:buClr>
                <a:schemeClr val="dk1"/>
              </a:buClr>
              <a:buSzPct val="100000"/>
              <a:buFont typeface="Wingdings"/>
              <a:buChar char="§"/>
            </a:pPr>
            <a:r>
              <a:rPr lang="en-US" sz="1100" dirty="0">
                <a:latin typeface="Arial"/>
                <a:ea typeface="Arial"/>
                <a:cs typeface="Arial"/>
                <a:sym typeface="Arial"/>
              </a:rPr>
              <a:t>Soft skills and personal project contributions</a:t>
            </a:r>
          </a:p>
          <a:p>
            <a:pPr marL="1828800" lvl="3" indent="-298450">
              <a:lnSpc>
                <a:spcPct val="115000"/>
              </a:lnSpc>
              <a:spcBef>
                <a:spcPts val="0"/>
              </a:spcBef>
              <a:buClr>
                <a:schemeClr val="dk1"/>
              </a:buClr>
              <a:buSzPct val="100000"/>
              <a:buFont typeface="Wingdings"/>
              <a:buChar char="§"/>
            </a:pPr>
            <a:r>
              <a:rPr lang="en-US" sz="1100" dirty="0">
                <a:latin typeface="Arial"/>
                <a:ea typeface="Arial"/>
                <a:cs typeface="Arial"/>
                <a:sym typeface="Arial"/>
              </a:rPr>
              <a:t>Mentorship/other roles</a:t>
            </a:r>
          </a:p>
          <a:p>
            <a:pPr marL="1828800" lvl="3" indent="-298450">
              <a:lnSpc>
                <a:spcPct val="115000"/>
              </a:lnSpc>
              <a:spcBef>
                <a:spcPts val="0"/>
              </a:spcBef>
              <a:buClr>
                <a:schemeClr val="dk1"/>
              </a:buClr>
              <a:buSzPct val="100000"/>
              <a:buFont typeface="Wingdings"/>
              <a:buChar char="§"/>
            </a:pPr>
            <a:r>
              <a:rPr lang="en-US" sz="1100" dirty="0">
                <a:latin typeface="Arial"/>
                <a:ea typeface="Arial"/>
                <a:cs typeface="Arial"/>
                <a:sym typeface="Arial"/>
              </a:rPr>
              <a:t>Publications</a:t>
            </a:r>
          </a:p>
          <a:p>
            <a:pPr marL="1828800" lvl="3" indent="-298450">
              <a:lnSpc>
                <a:spcPct val="115000"/>
              </a:lnSpc>
              <a:spcBef>
                <a:spcPts val="0"/>
              </a:spcBef>
              <a:buClr>
                <a:schemeClr val="dk1"/>
              </a:buClr>
              <a:buSzPct val="100000"/>
              <a:buFont typeface="Wingdings"/>
              <a:buChar char="§"/>
            </a:pPr>
            <a:r>
              <a:rPr lang="en-US" sz="1100" dirty="0">
                <a:latin typeface="Arial"/>
                <a:ea typeface="Arial"/>
                <a:cs typeface="Arial"/>
                <a:sym typeface="Arial"/>
              </a:rPr>
              <a:t>Where else to find you</a:t>
            </a:r>
          </a:p>
          <a:p>
            <a:pPr lvl="0">
              <a:spcBef>
                <a:spcPts val="0"/>
              </a:spcBef>
              <a:buNone/>
            </a:pPr>
            <a:endParaRPr sz="1100">
              <a:latin typeface="Arial"/>
              <a:ea typeface="Arial"/>
              <a:cs typeface="Arial"/>
              <a:sym typeface="Arial"/>
            </a:endParaRPr>
          </a:p>
        </p:txBody>
      </p:sp>
      <p:sp>
        <p:nvSpPr>
          <p:cNvPr id="451" name="Shape 4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35</a:t>
            </a:fld>
            <a:endParaRPr lang="en-US" dirty="0"/>
          </a:p>
        </p:txBody>
      </p:sp>
    </p:spTree>
    <p:extLst>
      <p:ext uri="{BB962C8B-B14F-4D97-AF65-F5344CB8AC3E}">
        <p14:creationId xmlns:p14="http://schemas.microsoft.com/office/powerpoint/2010/main" val="9060193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Shape 44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0" name="Shape 45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sz="1100" dirty="0" smtClean="0">
                <a:latin typeface="Arial"/>
                <a:ea typeface="Arial"/>
                <a:cs typeface="Arial"/>
                <a:sym typeface="Arial"/>
              </a:rPr>
              <a:t>One</a:t>
            </a:r>
            <a:r>
              <a:rPr lang="en-US" sz="1100" baseline="0" dirty="0" smtClean="0">
                <a:latin typeface="Arial"/>
                <a:ea typeface="Arial"/>
                <a:cs typeface="Arial"/>
                <a:sym typeface="Arial"/>
              </a:rPr>
              <a:t> pager option</a:t>
            </a:r>
          </a:p>
          <a:p>
            <a:pPr lvl="0">
              <a:spcBef>
                <a:spcPts val="0"/>
              </a:spcBef>
              <a:buNone/>
            </a:pPr>
            <a:r>
              <a:rPr lang="en-US" sz="1100" baseline="0" dirty="0" smtClean="0">
                <a:latin typeface="Arial"/>
                <a:ea typeface="Arial"/>
                <a:cs typeface="Arial"/>
                <a:sym typeface="Arial"/>
              </a:rPr>
              <a:t>Plug and play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smtClean="0"/>
              <a:t>LRW website (name clicks out to site) was made using Wix (hosting and domain name all from Wix = $120/yr) - see second link for template! I wanted to at the least have a single page site to get started.</a:t>
            </a:r>
          </a:p>
          <a:p>
            <a:pPr lvl="0">
              <a:spcBef>
                <a:spcPts val="0"/>
              </a:spcBef>
              <a:buNone/>
            </a:pPr>
            <a:endParaRPr sz="1100" dirty="0">
              <a:latin typeface="Arial"/>
              <a:ea typeface="Arial"/>
              <a:cs typeface="Arial"/>
              <a:sym typeface="Arial"/>
            </a:endParaRPr>
          </a:p>
        </p:txBody>
      </p:sp>
      <p:sp>
        <p:nvSpPr>
          <p:cNvPr id="451" name="Shape 45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36</a:t>
            </a:fld>
            <a:endParaRPr lang="en-US" dirty="0"/>
          </a:p>
        </p:txBody>
      </p:sp>
    </p:spTree>
    <p:extLst>
      <p:ext uri="{BB962C8B-B14F-4D97-AF65-F5344CB8AC3E}">
        <p14:creationId xmlns:p14="http://schemas.microsoft.com/office/powerpoint/2010/main" val="329466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Shape 44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3" name="Shape 443"/>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smtClean="0"/>
              <a:t>Benchmarks for you to</a:t>
            </a:r>
            <a:r>
              <a:rPr lang="en-US" baseline="0" dirty="0" smtClean="0"/>
              <a:t> gauge cost</a:t>
            </a:r>
            <a:endParaRPr lang="en-US" dirty="0" smtClean="0"/>
          </a:p>
          <a:p>
            <a:pPr lvl="0">
              <a:spcBef>
                <a:spcPts val="0"/>
              </a:spcBef>
              <a:buNone/>
            </a:pPr>
            <a:r>
              <a:rPr lang="en-US" dirty="0" smtClean="0"/>
              <a:t>third </a:t>
            </a:r>
            <a:r>
              <a:rPr lang="en-US" dirty="0"/>
              <a:t>party</a:t>
            </a:r>
          </a:p>
          <a:p>
            <a:pPr lvl="0">
              <a:spcBef>
                <a:spcPts val="0"/>
              </a:spcBef>
              <a:buNone/>
            </a:pPr>
            <a:r>
              <a:rPr lang="en-US" dirty="0"/>
              <a:t>RC recs the middle one - total cost (including $15 for domain name) = $</a:t>
            </a:r>
            <a:r>
              <a:rPr lang="en-US" dirty="0" smtClean="0"/>
              <a:t>65/yr</a:t>
            </a:r>
          </a:p>
          <a:p>
            <a:pPr lvl="0">
              <a:spcBef>
                <a:spcPts val="0"/>
              </a:spcBef>
              <a:buNone/>
            </a:pPr>
            <a:r>
              <a:rPr lang="en-US" dirty="0" smtClean="0"/>
              <a:t>For</a:t>
            </a:r>
            <a:r>
              <a:rPr lang="en-US" baseline="0" dirty="0" smtClean="0"/>
              <a:t> personalized URLs</a:t>
            </a:r>
            <a:endParaRPr lang="en-US" dirty="0"/>
          </a:p>
        </p:txBody>
      </p:sp>
      <p:sp>
        <p:nvSpPr>
          <p:cNvPr id="444" name="Shape 444"/>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37</a:t>
            </a:fld>
            <a:endParaRPr lang="en-US" dirty="0"/>
          </a:p>
        </p:txBody>
      </p:sp>
    </p:spTree>
    <p:extLst>
      <p:ext uri="{BB962C8B-B14F-4D97-AF65-F5344CB8AC3E}">
        <p14:creationId xmlns:p14="http://schemas.microsoft.com/office/powerpoint/2010/main" val="9576173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templates</a:t>
            </a:r>
            <a:r>
              <a:rPr lang="en-US" baseline="0" dirty="0" smtClean="0"/>
              <a:t> available</a:t>
            </a:r>
          </a:p>
          <a:p>
            <a:r>
              <a:rPr lang="en-US" baseline="0" dirty="0" smtClean="0"/>
              <a:t>All files/folders in github repository populates the webpage</a:t>
            </a:r>
          </a:p>
          <a:p>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38</a:t>
            </a:fld>
            <a:endParaRPr lang="en-US" dirty="0"/>
          </a:p>
        </p:txBody>
      </p:sp>
    </p:spTree>
    <p:extLst>
      <p:ext uri="{BB962C8B-B14F-4D97-AF65-F5344CB8AC3E}">
        <p14:creationId xmlns:p14="http://schemas.microsoft.com/office/powerpoint/2010/main" val="12901411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Shape 27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8" name="Shape 27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Workflow ideas:</a:t>
            </a:r>
          </a:p>
          <a:p>
            <a:pPr lvl="0">
              <a:spcBef>
                <a:spcPts val="0"/>
              </a:spcBef>
              <a:buNone/>
            </a:pPr>
            <a:r>
              <a:rPr lang="en-US" dirty="0"/>
              <a:t>Some curation efforts will be needed (ORCID is helpful with that)</a:t>
            </a:r>
          </a:p>
          <a:p>
            <a:pPr lvl="0">
              <a:spcBef>
                <a:spcPts val="0"/>
              </a:spcBef>
              <a:buNone/>
            </a:pPr>
            <a:r>
              <a:rPr lang="en-US" dirty="0"/>
              <a:t>One idea is to highlight best or most recent work</a:t>
            </a:r>
          </a:p>
          <a:p>
            <a:pPr lvl="0">
              <a:spcBef>
                <a:spcPts val="0"/>
              </a:spcBef>
              <a:buNone/>
            </a:pPr>
            <a:r>
              <a:rPr lang="en-US" dirty="0"/>
              <a:t>Research Gate lets you automate alerts to other platforms (i.e., twitter/LinkedIn/Fb)  when you add a new paper</a:t>
            </a:r>
          </a:p>
          <a:p>
            <a:pPr lvl="0">
              <a:spcBef>
                <a:spcPts val="0"/>
              </a:spcBef>
              <a:buNone/>
            </a:pPr>
            <a:endParaRPr/>
          </a:p>
        </p:txBody>
      </p:sp>
      <p:sp>
        <p:nvSpPr>
          <p:cNvPr id="279" name="Shape 27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39</a:t>
            </a:fld>
            <a:endParaRPr lang="en-US" dirty="0"/>
          </a:p>
        </p:txBody>
      </p:sp>
    </p:spTree>
    <p:extLst>
      <p:ext uri="{BB962C8B-B14F-4D97-AF65-F5344CB8AC3E}">
        <p14:creationId xmlns:p14="http://schemas.microsoft.com/office/powerpoint/2010/main" val="5082402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15000"/>
              </a:lnSpc>
              <a:spcBef>
                <a:spcPts val="0"/>
              </a:spcBef>
              <a:spcAft>
                <a:spcPts val="0"/>
              </a:spcAft>
              <a:buClr>
                <a:schemeClr val="dk1"/>
              </a:buClr>
              <a:buSzPct val="110000"/>
              <a:buFont typeface="Arial"/>
              <a:buNone/>
              <a:tabLst/>
              <a:defRPr/>
            </a:pPr>
            <a:r>
              <a:rPr lang="en-US" sz="1000" dirty="0" smtClean="0">
                <a:latin typeface="Arial"/>
                <a:ea typeface="Arial"/>
                <a:cs typeface="Arial"/>
                <a:sym typeface="Arial"/>
              </a:rPr>
              <a:t>WHO</a:t>
            </a:r>
            <a:r>
              <a:rPr lang="en-US" sz="1000" baseline="0" dirty="0" smtClean="0">
                <a:latin typeface="Arial"/>
                <a:ea typeface="Arial"/>
                <a:cs typeface="Arial"/>
                <a:sym typeface="Arial"/>
              </a:rPr>
              <a:t> might you be looking to reach and why?</a:t>
            </a:r>
          </a:p>
          <a:p>
            <a:pPr lvl="0" rtl="0">
              <a:lnSpc>
                <a:spcPct val="115000"/>
              </a:lnSpc>
              <a:spcBef>
                <a:spcPts val="0"/>
              </a:spcBef>
              <a:buClr>
                <a:schemeClr val="dk1"/>
              </a:buClr>
              <a:buSzPct val="110000"/>
              <a:buFont typeface="Arial"/>
              <a:buNone/>
            </a:pPr>
            <a:r>
              <a:rPr lang="en-US" sz="1000" dirty="0" smtClean="0">
                <a:latin typeface="Arial"/>
                <a:ea typeface="Arial"/>
                <a:cs typeface="Arial"/>
                <a:sym typeface="Arial"/>
              </a:rPr>
              <a:t>WHY</a:t>
            </a:r>
            <a:r>
              <a:rPr lang="en-US" sz="1000" baseline="0" dirty="0" smtClean="0">
                <a:latin typeface="Arial"/>
                <a:ea typeface="Arial"/>
                <a:cs typeface="Arial"/>
                <a:sym typeface="Arial"/>
              </a:rPr>
              <a:t> (think also about what your reader wants as in why might they want to read your work and how to align your wants and their?)</a:t>
            </a:r>
          </a:p>
          <a:p>
            <a:pPr lvl="0" rtl="0">
              <a:lnSpc>
                <a:spcPct val="115000"/>
              </a:lnSpc>
              <a:spcBef>
                <a:spcPts val="0"/>
              </a:spcBef>
              <a:buClr>
                <a:schemeClr val="dk1"/>
              </a:buClr>
              <a:buSzPct val="110000"/>
              <a:buFont typeface="Arial"/>
              <a:buNone/>
            </a:pPr>
            <a:endParaRPr lang="en-US" sz="1000" baseline="0" dirty="0" smtClean="0">
              <a:latin typeface="Arial"/>
              <a:ea typeface="Arial"/>
              <a:cs typeface="Arial"/>
              <a:sym typeface="Arial"/>
            </a:endParaRPr>
          </a:p>
          <a:p>
            <a:pPr lvl="0" rtl="0">
              <a:lnSpc>
                <a:spcPct val="115000"/>
              </a:lnSpc>
              <a:spcBef>
                <a:spcPts val="0"/>
              </a:spcBef>
              <a:buClr>
                <a:schemeClr val="dk1"/>
              </a:buClr>
              <a:buSzPct val="110000"/>
              <a:buFont typeface="Arial"/>
              <a:buNone/>
            </a:pPr>
            <a:r>
              <a:rPr lang="en-US" sz="1000" dirty="0" smtClean="0">
                <a:latin typeface="Arial"/>
                <a:ea typeface="Arial"/>
                <a:cs typeface="Arial"/>
                <a:sym typeface="Arial"/>
              </a:rPr>
              <a:t>Emerging policies and processes, and public discourse illustrates the attention important stakeholders are giving to scientific communication and the outcomes it effects.  </a:t>
            </a:r>
          </a:p>
          <a:p>
            <a:pPr lvl="0" rtl="0">
              <a:lnSpc>
                <a:spcPct val="115000"/>
              </a:lnSpc>
              <a:spcBef>
                <a:spcPts val="0"/>
              </a:spcBef>
              <a:buClr>
                <a:schemeClr val="dk1"/>
              </a:buClr>
              <a:buSzPct val="110000"/>
              <a:buFont typeface="Arial"/>
              <a:buNone/>
            </a:pPr>
            <a:endParaRPr lang="en-US" sz="1000" dirty="0" smtClean="0">
              <a:latin typeface="Arial"/>
              <a:ea typeface="Arial"/>
              <a:cs typeface="Arial"/>
              <a:sym typeface="Arial"/>
            </a:endParaRPr>
          </a:p>
          <a:p>
            <a:pPr lvl="0" rtl="0">
              <a:lnSpc>
                <a:spcPct val="115000"/>
              </a:lnSpc>
              <a:spcBef>
                <a:spcPts val="0"/>
              </a:spcBef>
              <a:buClr>
                <a:schemeClr val="dk1"/>
              </a:buClr>
              <a:buSzPct val="110000"/>
              <a:buFont typeface="Arial"/>
              <a:buNone/>
            </a:pPr>
            <a:r>
              <a:rPr lang="en-US" sz="1000" dirty="0" smtClean="0">
                <a:latin typeface="Arial"/>
                <a:ea typeface="Arial"/>
                <a:cs typeface="Arial"/>
                <a:sym typeface="Arial"/>
              </a:rPr>
              <a:t>Funder interest in broader impacts is rising.  In addition to their intellectual merit, many funding applications are evaluated for a project’s potential contributions to public scientific literacy, partnerships between academia and industry, policy, and professional practice.  And, the new NIH Biosketch emphasizes narrative descriptions of a researcher’s influence and a more inclusive view of supporting materials.  Many of your are likely to pursue careers outside of academia or a lab.  These employers care about your online reputation. </a:t>
            </a:r>
          </a:p>
          <a:p>
            <a:pPr lvl="0" rtl="0">
              <a:lnSpc>
                <a:spcPct val="115000"/>
              </a:lnSpc>
              <a:spcBef>
                <a:spcPts val="0"/>
              </a:spcBef>
              <a:buClr>
                <a:schemeClr val="dk1"/>
              </a:buClr>
              <a:buSzPct val="110000"/>
              <a:buFont typeface="Arial"/>
              <a:buNone/>
            </a:pPr>
            <a:endParaRPr lang="en-US" sz="1000" dirty="0" smtClean="0">
              <a:latin typeface="Arial"/>
              <a:ea typeface="Arial"/>
              <a:cs typeface="Arial"/>
              <a:sym typeface="Arial"/>
            </a:endParaRPr>
          </a:p>
          <a:p>
            <a:pPr lvl="0" rtl="0">
              <a:lnSpc>
                <a:spcPct val="115000"/>
              </a:lnSpc>
              <a:spcBef>
                <a:spcPts val="0"/>
              </a:spcBef>
              <a:buClr>
                <a:schemeClr val="dk1"/>
              </a:buClr>
              <a:buSzPct val="110000"/>
              <a:buFont typeface="Arial"/>
              <a:buNone/>
            </a:pPr>
            <a:r>
              <a:rPr lang="en-US" sz="1000" dirty="0" smtClean="0">
                <a:latin typeface="Arial"/>
                <a:ea typeface="Arial"/>
                <a:cs typeface="Arial"/>
                <a:sym typeface="Arial"/>
              </a:rPr>
              <a:t>Being more strategic about where and how you share and communicate about your work can help you meet your broader communication and impact objectives.   </a:t>
            </a:r>
          </a:p>
          <a:p>
            <a:pPr lvl="0">
              <a:spcBef>
                <a:spcPts val="0"/>
              </a:spcBef>
              <a:buNone/>
            </a:pPr>
            <a:endParaRPr lang="en-US" sz="1000" dirty="0" smtClean="0"/>
          </a:p>
          <a:p>
            <a:pPr marL="0" marR="0" lvl="0" indent="0" algn="l" defTabSz="914400" rtl="0" eaLnBrk="1" fontAlgn="auto" latinLnBrk="0" hangingPunct="1">
              <a:lnSpc>
                <a:spcPct val="115000"/>
              </a:lnSpc>
              <a:spcBef>
                <a:spcPts val="0"/>
              </a:spcBef>
              <a:spcAft>
                <a:spcPts val="0"/>
              </a:spcAft>
              <a:buClr>
                <a:schemeClr val="dk1"/>
              </a:buClr>
              <a:buSzPct val="110000"/>
              <a:buFont typeface="Arial"/>
              <a:buNone/>
              <a:tabLst/>
              <a:defRPr/>
            </a:pPr>
            <a:endParaRPr lang="en-US" sz="1000" dirty="0" smtClean="0">
              <a:latin typeface="Arial"/>
              <a:ea typeface="Arial"/>
              <a:cs typeface="Arial"/>
              <a:sym typeface="Arial"/>
            </a:endParaRPr>
          </a:p>
        </p:txBody>
      </p:sp>
      <p:sp>
        <p:nvSpPr>
          <p:cNvPr id="173" name="Shape 17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a:t>
            </a:fld>
            <a:endParaRPr lang="en-US" dirty="0"/>
          </a:p>
        </p:txBody>
      </p:sp>
    </p:spTree>
    <p:extLst>
      <p:ext uri="{BB962C8B-B14F-4D97-AF65-F5344CB8AC3E}">
        <p14:creationId xmlns:p14="http://schemas.microsoft.com/office/powerpoint/2010/main" val="15663693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24" name="Shape 324"/>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Robin:</a:t>
            </a:r>
          </a:p>
          <a:p>
            <a:pPr marL="0" marR="0" lvl="0" indent="0" algn="l" rtl="0">
              <a:spcBef>
                <a:spcPts val="0"/>
              </a:spcBef>
              <a:buSzPct val="25000"/>
              <a:buNone/>
            </a:pPr>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And likely a few different versions!</a:t>
            </a:r>
          </a:p>
        </p:txBody>
      </p:sp>
      <p:sp>
        <p:nvSpPr>
          <p:cNvPr id="325" name="Shape 325"/>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95560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Shape 33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1" name="Shape 331"/>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Letisha:</a:t>
            </a:r>
          </a:p>
          <a:p>
            <a:pPr marL="0" marR="0" lvl="0" indent="0" algn="l" rtl="0">
              <a:spcBef>
                <a:spcPts val="0"/>
              </a:spcBef>
              <a:buSzPct val="25000"/>
              <a:buNone/>
            </a:pPr>
            <a:endParaRPr/>
          </a:p>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Don’t use your bio to recount your entire career–that’s what your CV is for. Instead, be sure to state the most important thing about yourself first and foremost, and fill in the rest with broad strokes. Who are you and what makes you tick as a researcher? What have your most important accomplishments been to date? Write a paragraph or two, and then take a knife to it, cutting it down to bare essentials.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32" name="Shape 332"/>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590523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Shape 3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8" name="Shape 33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Letisha:</a:t>
            </a:r>
          </a:p>
          <a:p>
            <a:pPr lvl="0">
              <a:spcBef>
                <a:spcPts val="0"/>
              </a:spcBef>
              <a:buNone/>
            </a:pPr>
            <a:endParaRPr/>
          </a:p>
          <a:p>
            <a:pPr lvl="0" rtl="0">
              <a:spcBef>
                <a:spcPts val="0"/>
              </a:spcBef>
              <a:buNone/>
            </a:pPr>
            <a:r>
              <a:rPr lang="en-US" dirty="0"/>
              <a:t>accessible</a:t>
            </a:r>
          </a:p>
        </p:txBody>
      </p:sp>
      <p:sp>
        <p:nvSpPr>
          <p:cNvPr id="339" name="Shape 33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42</a:t>
            </a:fld>
            <a:endParaRPr lang="en-US" dirty="0"/>
          </a:p>
        </p:txBody>
      </p:sp>
    </p:spTree>
    <p:extLst>
      <p:ext uri="{BB962C8B-B14F-4D97-AF65-F5344CB8AC3E}">
        <p14:creationId xmlns:p14="http://schemas.microsoft.com/office/powerpoint/2010/main" val="3714577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Shape 34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5" name="Shape 345"/>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Letisha:</a:t>
            </a:r>
          </a:p>
          <a:p>
            <a:pPr lvl="0">
              <a:spcBef>
                <a:spcPts val="0"/>
              </a:spcBef>
              <a:buNone/>
            </a:pPr>
            <a:endParaRPr/>
          </a:p>
          <a:p>
            <a:pPr lvl="0">
              <a:spcBef>
                <a:spcPts val="0"/>
              </a:spcBef>
              <a:buNone/>
            </a:pPr>
            <a:r>
              <a:rPr lang="en-US" dirty="0"/>
              <a:t>*images hyperlinked</a:t>
            </a:r>
          </a:p>
          <a:p>
            <a:pPr lvl="0">
              <a:spcBef>
                <a:spcPts val="0"/>
              </a:spcBef>
              <a:buNone/>
            </a:pPr>
            <a:r>
              <a:rPr lang="en-US" dirty="0"/>
              <a:t>although CS/CE it’s easy to understand</a:t>
            </a:r>
          </a:p>
          <a:p>
            <a:pPr lvl="0">
              <a:spcBef>
                <a:spcPts val="0"/>
              </a:spcBef>
              <a:buNone/>
            </a:pPr>
            <a:r>
              <a:rPr lang="en-US" dirty="0"/>
              <a:t>highlight the things we know about Dan - we’ll break down more of these elements during the workshop</a:t>
            </a:r>
          </a:p>
          <a:p>
            <a:pPr lvl="0">
              <a:spcBef>
                <a:spcPts val="0"/>
              </a:spcBef>
              <a:buClr>
                <a:srgbClr val="000000"/>
              </a:buClr>
              <a:buSzPct val="91666"/>
              <a:buFont typeface="Arial"/>
              <a:buNone/>
            </a:pPr>
            <a:endParaRPr/>
          </a:p>
          <a:p>
            <a:pPr lvl="0">
              <a:spcBef>
                <a:spcPts val="0"/>
              </a:spcBef>
              <a:buClr>
                <a:schemeClr val="dk1"/>
              </a:buClr>
              <a:buSzPct val="91666"/>
              <a:buFont typeface="Arial"/>
              <a:buNone/>
            </a:pPr>
            <a:r>
              <a:rPr lang="en-US" dirty="0"/>
              <a:t>additional example (missing some elements): </a:t>
            </a:r>
            <a:r>
              <a:rPr lang="en-US" u="sng" dirty="0">
                <a:solidFill>
                  <a:schemeClr val="hlink"/>
                </a:solidFill>
                <a:hlinkClick r:id="rId3"/>
              </a:rPr>
              <a:t>http://cosmo.nyu.edu/hogg/bio.html</a:t>
            </a:r>
          </a:p>
        </p:txBody>
      </p:sp>
      <p:sp>
        <p:nvSpPr>
          <p:cNvPr id="346" name="Shape 346"/>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43</a:t>
            </a:fld>
            <a:endParaRPr lang="en-US" dirty="0"/>
          </a:p>
        </p:txBody>
      </p:sp>
    </p:spTree>
    <p:extLst>
      <p:ext uri="{BB962C8B-B14F-4D97-AF65-F5344CB8AC3E}">
        <p14:creationId xmlns:p14="http://schemas.microsoft.com/office/powerpoint/2010/main" val="18810657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Shape 35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Shape 35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Letisha</a:t>
            </a:r>
          </a:p>
          <a:p>
            <a:pPr lvl="0">
              <a:spcBef>
                <a:spcPts val="0"/>
              </a:spcBef>
              <a:buNone/>
            </a:pPr>
            <a:endParaRPr/>
          </a:p>
          <a:p>
            <a:pPr lvl="0">
              <a:spcBef>
                <a:spcPts val="0"/>
              </a:spcBef>
              <a:buNone/>
            </a:pPr>
            <a:r>
              <a:rPr lang="en-US" dirty="0"/>
              <a:t>Lists!</a:t>
            </a:r>
          </a:p>
          <a:p>
            <a:pPr lvl="0">
              <a:spcBef>
                <a:spcPts val="0"/>
              </a:spcBef>
              <a:buNone/>
            </a:pPr>
            <a:r>
              <a:rPr lang="en-US" dirty="0"/>
              <a:t>Visuals are good but this doesn’t tell us anything about Paul</a:t>
            </a:r>
          </a:p>
          <a:p>
            <a:pPr lvl="0" rtl="0">
              <a:spcBef>
                <a:spcPts val="0"/>
              </a:spcBef>
              <a:buNone/>
            </a:pPr>
            <a:r>
              <a:rPr lang="en-US" dirty="0"/>
              <a:t>Must be an engineer to get it</a:t>
            </a:r>
          </a:p>
        </p:txBody>
      </p:sp>
      <p:sp>
        <p:nvSpPr>
          <p:cNvPr id="353" name="Shape 35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None/>
            </a:pPr>
            <a:fld id="{00000000-1234-1234-1234-123412341234}" type="slidenum">
              <a:rPr lang="en-US"/>
              <a:t>44</a:t>
            </a:fld>
            <a:endParaRPr lang="en-US" dirty="0"/>
          </a:p>
        </p:txBody>
      </p:sp>
    </p:spTree>
    <p:extLst>
      <p:ext uri="{BB962C8B-B14F-4D97-AF65-F5344CB8AC3E}">
        <p14:creationId xmlns:p14="http://schemas.microsoft.com/office/powerpoint/2010/main" val="15261923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60" name="Shape 36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b="0" i="0" u="none" strike="noStrike" cap="none" dirty="0">
                <a:solidFill>
                  <a:schemeClr val="dk1"/>
                </a:solidFill>
                <a:latin typeface="Calibri"/>
                <a:ea typeface="Calibri"/>
                <a:cs typeface="Calibri"/>
                <a:sym typeface="Calibri"/>
              </a:rPr>
              <a:t>Activity of brainstorming category keywords/ph</a:t>
            </a:r>
            <a:r>
              <a:rPr lang="en-US" dirty="0"/>
              <a:t>rases (worksheet)</a:t>
            </a:r>
          </a:p>
          <a:p>
            <a:pPr marL="0" marR="0" lvl="0" indent="0" algn="l" rtl="0">
              <a:spcBef>
                <a:spcPts val="0"/>
              </a:spcBef>
              <a:buSzPct val="25000"/>
              <a:buNone/>
            </a:pPr>
            <a:r>
              <a:rPr lang="en-US" dirty="0"/>
              <a:t>Think of the context of this exercise as a LinkedIn bio</a:t>
            </a:r>
          </a:p>
          <a:p>
            <a:pPr marL="0" marR="0" lvl="0" indent="0" algn="l" rtl="0">
              <a:spcBef>
                <a:spcPts val="0"/>
              </a:spcBef>
              <a:buSzPct val="25000"/>
              <a:buNone/>
            </a:pPr>
            <a:endParaRPr sz="1200" b="0" i="0" u="none" strike="noStrike" cap="none" dirty="0">
              <a:solidFill>
                <a:schemeClr val="dk1"/>
              </a:solidFill>
              <a:latin typeface="Calibri"/>
              <a:ea typeface="Calibri"/>
              <a:cs typeface="Calibri"/>
              <a:sym typeface="Calibri"/>
            </a:endParaRPr>
          </a:p>
        </p:txBody>
      </p:sp>
      <p:sp>
        <p:nvSpPr>
          <p:cNvPr id="361" name="Shape 36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9789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sz="2400" dirty="0">
                <a:latin typeface="Raleway"/>
                <a:ea typeface="Raleway"/>
                <a:cs typeface="Raleway"/>
                <a:sym typeface="Raleway"/>
              </a:rPr>
              <a:t>10 minutes for individual brainstorming.</a:t>
            </a:r>
          </a:p>
          <a:p>
            <a:pPr lvl="0">
              <a:spcBef>
                <a:spcPts val="0"/>
              </a:spcBef>
              <a:buNone/>
            </a:pPr>
            <a:r>
              <a:rPr lang="en-US" sz="2400" dirty="0">
                <a:latin typeface="Raleway"/>
                <a:ea typeface="Raleway"/>
                <a:cs typeface="Raleway"/>
                <a:sym typeface="Raleway"/>
              </a:rPr>
              <a:t>brain dump the ingredients for the recipe we’ll put together</a:t>
            </a:r>
          </a:p>
          <a:p>
            <a:pPr lvl="0" rtl="0">
              <a:spcBef>
                <a:spcPts val="0"/>
              </a:spcBef>
              <a:buNone/>
            </a:pPr>
            <a:r>
              <a:rPr lang="en-US" sz="2400" dirty="0">
                <a:latin typeface="Raleway"/>
                <a:ea typeface="Raleway"/>
                <a:cs typeface="Raleway"/>
                <a:sym typeface="Raleway"/>
              </a:rPr>
              <a:t>this is your inventory</a:t>
            </a:r>
          </a:p>
        </p:txBody>
      </p:sp>
      <p:sp>
        <p:nvSpPr>
          <p:cNvPr id="368" name="Shape 368"/>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46</a:t>
            </a:fld>
            <a:endParaRPr lang="en-US" dirty="0"/>
          </a:p>
        </p:txBody>
      </p:sp>
    </p:spTree>
    <p:extLst>
      <p:ext uri="{BB962C8B-B14F-4D97-AF65-F5344CB8AC3E}">
        <p14:creationId xmlns:p14="http://schemas.microsoft.com/office/powerpoint/2010/main" val="153160796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Shape 3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79" name="Shape 379"/>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000" dirty="0">
                <a:solidFill>
                  <a:srgbClr val="333333"/>
                </a:solidFill>
                <a:highlight>
                  <a:srgbClr val="FFFFFF"/>
                </a:highlight>
                <a:latin typeface="Arial"/>
                <a:ea typeface="Arial"/>
                <a:cs typeface="Arial"/>
                <a:sym typeface="Arial"/>
              </a:rPr>
              <a:t>Might be challenging for early-career researchers but consider these things (themes)</a:t>
            </a:r>
          </a:p>
          <a:p>
            <a:pPr marL="0" marR="0" lvl="0" indent="0" algn="l" rtl="0">
              <a:spcBef>
                <a:spcPts val="0"/>
              </a:spcBef>
              <a:buSzPct val="25000"/>
              <a:buNone/>
            </a:pPr>
            <a:r>
              <a:rPr lang="en-US" sz="1000" dirty="0">
                <a:solidFill>
                  <a:srgbClr val="333333"/>
                </a:solidFill>
                <a:highlight>
                  <a:srgbClr val="FFFFFF"/>
                </a:highlight>
                <a:latin typeface="Arial"/>
                <a:ea typeface="Arial"/>
                <a:cs typeface="Arial"/>
                <a:sym typeface="Arial"/>
              </a:rPr>
              <a:t>These soft skills undoubtedly relate to jobs and can be pulled from a multitude of early career accomplishments and activities.</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80" name="Shape 380"/>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97496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Shape 393"/>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94" name="Shape 394"/>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smtClean="0"/>
              <a:t>10 </a:t>
            </a:r>
            <a:r>
              <a:rPr lang="en-US" dirty="0"/>
              <a:t>MINUTES FOR ONE ROUND OF WRITING.</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395" name="Shape 395"/>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48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91481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
        <p:nvSpPr>
          <p:cNvPr id="400" name="Shape 4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4299213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Shape 21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20" name="Shape 220"/>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dirty="0"/>
          </a:p>
        </p:txBody>
      </p:sp>
      <p:sp>
        <p:nvSpPr>
          <p:cNvPr id="221" name="Shape 221"/>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68781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endParaRPr/>
          </a:p>
        </p:txBody>
      </p:sp>
      <p:sp>
        <p:nvSpPr>
          <p:cNvPr id="411" name="Shape 41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50</a:t>
            </a:fld>
            <a:endParaRPr lang="en-US" dirty="0"/>
          </a:p>
        </p:txBody>
      </p:sp>
    </p:spTree>
    <p:extLst>
      <p:ext uri="{BB962C8B-B14F-4D97-AF65-F5344CB8AC3E}">
        <p14:creationId xmlns:p14="http://schemas.microsoft.com/office/powerpoint/2010/main" val="4905841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Shape 41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18" name="Shape 418"/>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Activity - writing </a:t>
            </a:r>
            <a:r>
              <a:rPr lang="en-US" dirty="0" smtClean="0"/>
              <a:t>narratives (15 min)</a:t>
            </a:r>
            <a:endParaRPr lang="en-US" dirty="0"/>
          </a:p>
          <a:p>
            <a:pPr marL="0" marR="0" lvl="0" indent="0" algn="l" rtl="0">
              <a:spcBef>
                <a:spcPts val="0"/>
              </a:spcBef>
              <a:buSzPct val="25000"/>
              <a:buNone/>
            </a:pPr>
            <a:r>
              <a:rPr lang="en-US" dirty="0"/>
              <a:t>Piecing it all together into a cohesive story</a:t>
            </a: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419" name="Shape 419"/>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51</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7424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Shape 42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25" name="Shape 42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It can be difficult to talk about yourself. Here’s a really simple formula to help get you started</a:t>
            </a:r>
          </a:p>
          <a:p>
            <a:pPr marL="0" marR="0" lvl="0" indent="0" algn="l" rtl="0">
              <a:spcBef>
                <a:spcPts val="0"/>
              </a:spcBef>
              <a:buSzPct val="25000"/>
              <a:buNone/>
            </a:pPr>
            <a:r>
              <a:rPr lang="en-US" dirty="0"/>
              <a:t>Your bio should have these elements</a:t>
            </a:r>
          </a:p>
          <a:p>
            <a:pPr marL="0" marR="0" lvl="0" indent="0" algn="l" rtl="0">
              <a:spcBef>
                <a:spcPts val="0"/>
              </a:spcBef>
              <a:buSzPct val="25000"/>
              <a:buNone/>
            </a:pPr>
            <a:r>
              <a:rPr lang="en-US" dirty="0"/>
              <a:t>You are not tied to this formula, feel free to move the pieces around to tell your story</a:t>
            </a:r>
          </a:p>
          <a:p>
            <a:pPr marL="0" marR="0" lvl="0" indent="0" algn="l" rtl="0">
              <a:spcBef>
                <a:spcPts val="0"/>
              </a:spcBef>
              <a:buSzPct val="25000"/>
              <a:buNone/>
            </a:pPr>
            <a:endParaRPr/>
          </a:p>
        </p:txBody>
      </p:sp>
      <p:sp>
        <p:nvSpPr>
          <p:cNvPr id="426" name="Shape 42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52</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821654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Here’s Letisha’s bio</a:t>
            </a:r>
          </a:p>
          <a:p>
            <a:pPr lvl="0">
              <a:spcBef>
                <a:spcPts val="0"/>
              </a:spcBef>
              <a:buClr>
                <a:schemeClr val="dk1"/>
              </a:buClr>
              <a:buSzPct val="25000"/>
              <a:buFont typeface="Arial"/>
              <a:buNone/>
            </a:pPr>
            <a:endParaRPr/>
          </a:p>
          <a:p>
            <a:pPr lvl="0">
              <a:spcBef>
                <a:spcPts val="0"/>
              </a:spcBef>
              <a:buNone/>
            </a:pPr>
            <a:r>
              <a:rPr lang="en-US" dirty="0"/>
              <a:t>This six-sentence bio was HARD!! </a:t>
            </a:r>
          </a:p>
          <a:p>
            <a:pPr lvl="0">
              <a:spcBef>
                <a:spcPts val="0"/>
              </a:spcBef>
              <a:buNone/>
            </a:pPr>
            <a:r>
              <a:rPr lang="en-US" dirty="0"/>
              <a:t>Robin edited it ruthlessly </a:t>
            </a:r>
          </a:p>
        </p:txBody>
      </p:sp>
      <p:sp>
        <p:nvSpPr>
          <p:cNvPr id="433" name="Shape 433"/>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53</a:t>
            </a:fld>
            <a:endParaRPr lang="en-US" dirty="0"/>
          </a:p>
        </p:txBody>
      </p:sp>
    </p:spTree>
    <p:extLst>
      <p:ext uri="{BB962C8B-B14F-4D97-AF65-F5344CB8AC3E}">
        <p14:creationId xmlns:p14="http://schemas.microsoft.com/office/powerpoint/2010/main" val="21238801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Shape 43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38" name="Shape 438"/>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Activity </a:t>
            </a:r>
            <a:r>
              <a:rPr lang="en-US" dirty="0" smtClean="0"/>
              <a:t>-</a:t>
            </a:r>
            <a:r>
              <a:rPr lang="en-US" baseline="0" dirty="0" smtClean="0"/>
              <a:t> </a:t>
            </a:r>
            <a:r>
              <a:rPr lang="en-US" dirty="0" smtClean="0"/>
              <a:t>Tweak it</a:t>
            </a:r>
            <a:r>
              <a:rPr lang="en-US" baseline="0" dirty="0" smtClean="0"/>
              <a:t> (10 min)</a:t>
            </a:r>
            <a:endParaRPr lang="en-US" dirty="0"/>
          </a:p>
        </p:txBody>
      </p:sp>
      <p:sp>
        <p:nvSpPr>
          <p:cNvPr id="439" name="Shape 439"/>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54</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98263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Shape 409"/>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0" name="Shape 410"/>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smtClean="0"/>
              <a:t>jargon: readers typically want</a:t>
            </a:r>
            <a:r>
              <a:rPr lang="en-US" baseline="0" dirty="0" smtClean="0"/>
              <a:t> to talk about and share what they’ve read. it’s the reason for their engagement</a:t>
            </a:r>
            <a:r>
              <a:rPr lang="is-IS" baseline="0" smtClean="0"/>
              <a:t>…reward goes out the window if they cannot understand the terminology</a:t>
            </a:r>
          </a:p>
          <a:p>
            <a:pPr lvl="0">
              <a:spcBef>
                <a:spcPts val="0"/>
              </a:spcBef>
              <a:buNone/>
            </a:pPr>
            <a:endParaRPr lang="is-IS" baseline="0" smtClean="0"/>
          </a:p>
          <a:p>
            <a:pPr lvl="0">
              <a:spcBef>
                <a:spcPts val="0"/>
              </a:spcBef>
              <a:buNone/>
            </a:pPr>
            <a:endParaRPr/>
          </a:p>
        </p:txBody>
      </p:sp>
      <p:sp>
        <p:nvSpPr>
          <p:cNvPr id="411" name="Shape 411"/>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55</a:t>
            </a:fld>
            <a:endParaRPr lang="en-US" dirty="0"/>
          </a:p>
        </p:txBody>
      </p:sp>
    </p:spTree>
    <p:extLst>
      <p:ext uri="{BB962C8B-B14F-4D97-AF65-F5344CB8AC3E}">
        <p14:creationId xmlns:p14="http://schemas.microsoft.com/office/powerpoint/2010/main" val="155958111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Shape 33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339" name="Shape 33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a:t>Here are some great verbs to use!</a:t>
            </a:r>
          </a:p>
        </p:txBody>
      </p:sp>
      <p:sp>
        <p:nvSpPr>
          <p:cNvPr id="340" name="Shape 34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84798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lvl="0" rtl="0">
              <a:spcBef>
                <a:spcPts val="0"/>
              </a:spcBef>
              <a:buClr>
                <a:schemeClr val="dk1"/>
              </a:buClr>
              <a:buSzPct val="25000"/>
              <a:buFont typeface="Arial"/>
              <a:buNone/>
            </a:pPr>
            <a:r>
              <a:rPr lang="en-US" dirty="0"/>
              <a:t>Robin:</a:t>
            </a:r>
          </a:p>
          <a:p>
            <a:pPr lvl="0" rtl="0">
              <a:spcBef>
                <a:spcPts val="0"/>
              </a:spcBef>
              <a:buClr>
                <a:schemeClr val="dk1"/>
              </a:buClr>
              <a:buSzPct val="25000"/>
              <a:buFont typeface="Arial"/>
              <a:buNone/>
            </a:pPr>
            <a:endParaRPr/>
          </a:p>
          <a:p>
            <a:pPr lvl="0" rtl="0">
              <a:spcBef>
                <a:spcPts val="0"/>
              </a:spcBef>
              <a:buClr>
                <a:schemeClr val="dk1"/>
              </a:buClr>
              <a:buSzPct val="25000"/>
              <a:buFont typeface="Arial"/>
              <a:buNone/>
            </a:pPr>
            <a:r>
              <a:rPr lang="en-US" dirty="0"/>
              <a:t>And likely a few different versions!</a:t>
            </a:r>
          </a:p>
        </p:txBody>
      </p:sp>
      <p:sp>
        <p:nvSpPr>
          <p:cNvPr id="452" name="Shape 452"/>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57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971992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Shape 457"/>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8" name="Shape 458"/>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None/>
            </a:pPr>
            <a:r>
              <a:rPr lang="en-US" dirty="0"/>
              <a:t>Long form example</a:t>
            </a:r>
          </a:p>
        </p:txBody>
      </p:sp>
      <p:sp>
        <p:nvSpPr>
          <p:cNvPr id="459" name="Shape 459"/>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a:spcBef>
                <a:spcPts val="0"/>
              </a:spcBef>
              <a:buClr>
                <a:srgbClr val="000000"/>
              </a:buClr>
              <a:buSzPct val="25000"/>
              <a:buFont typeface="Arial"/>
              <a:buNone/>
            </a:pPr>
            <a:fld id="{00000000-1234-1234-1234-123412341234}" type="slidenum">
              <a:rPr lang="en-US"/>
              <a:t>58</a:t>
            </a:fld>
            <a:endParaRPr lang="en-US" dirty="0"/>
          </a:p>
        </p:txBody>
      </p:sp>
    </p:spTree>
    <p:extLst>
      <p:ext uri="{BB962C8B-B14F-4D97-AF65-F5344CB8AC3E}">
        <p14:creationId xmlns:p14="http://schemas.microsoft.com/office/powerpoint/2010/main" val="12540220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400550"/>
            <a:ext cx="5486400" cy="3600600"/>
          </a:xfrm>
          <a:prstGeom prst="rect">
            <a:avLst/>
          </a:prstGeom>
        </p:spPr>
        <p:txBody>
          <a:bodyPr lIns="91425" tIns="91425" rIns="91425" bIns="91425" anchor="t" anchorCtr="0">
            <a:noAutofit/>
          </a:bodyPr>
          <a:lstStyle/>
          <a:p>
            <a:pPr lvl="0">
              <a:spcBef>
                <a:spcPts val="0"/>
              </a:spcBef>
              <a:buClr>
                <a:schemeClr val="dk1"/>
              </a:buClr>
              <a:buSzPct val="25000"/>
              <a:buFont typeface="Arial"/>
              <a:buNone/>
            </a:pPr>
            <a:r>
              <a:rPr lang="en-US"/>
              <a:t>First, you need to create a professional Twitter profile.</a:t>
            </a:r>
          </a:p>
          <a:p>
            <a:pPr lvl="0">
              <a:spcBef>
                <a:spcPts val="0"/>
              </a:spcBef>
              <a:buClr>
                <a:schemeClr val="dk1"/>
              </a:buClr>
              <a:buSzPct val="25000"/>
              <a:buFont typeface="Arial"/>
              <a:buNone/>
            </a:pPr>
            <a:endParaRPr/>
          </a:p>
          <a:p>
            <a:pPr lvl="0">
              <a:spcBef>
                <a:spcPts val="0"/>
              </a:spcBef>
              <a:buClr>
                <a:schemeClr val="dk1"/>
              </a:buClr>
              <a:buSzPct val="91666"/>
              <a:buFont typeface="Arial"/>
              <a:buNone/>
            </a:pPr>
            <a:r>
              <a:rPr lang="en-US"/>
              <a:t>A couple of suggestions about usernames are that they should be (a) unique enough that they will</a:t>
            </a:r>
          </a:p>
          <a:p>
            <a:pPr lvl="0">
              <a:spcBef>
                <a:spcPts val="0"/>
              </a:spcBef>
              <a:buClr>
                <a:schemeClr val="dk1"/>
              </a:buClr>
              <a:buSzPct val="91666"/>
              <a:buFont typeface="Arial"/>
              <a:buNone/>
            </a:pPr>
            <a:r>
              <a:rPr lang="en-US"/>
              <a:t>likely be available across platforms, (b) personal to you, but not too cute, and (c) as short as possible</a:t>
            </a:r>
          </a:p>
          <a:p>
            <a:pPr lvl="0">
              <a:spcBef>
                <a:spcPts val="0"/>
              </a:spcBef>
              <a:buClr>
                <a:schemeClr val="dk1"/>
              </a:buClr>
              <a:buSzPct val="91666"/>
              <a:buFont typeface="Arial"/>
              <a:buNone/>
            </a:pPr>
            <a:r>
              <a:rPr lang="en-US"/>
              <a:t>so that people will be able to easily remember them. One common option is to use your first two</a:t>
            </a:r>
          </a:p>
          <a:p>
            <a:pPr lvl="0">
              <a:spcBef>
                <a:spcPts val="0"/>
              </a:spcBef>
              <a:buClr>
                <a:schemeClr val="dk1"/>
              </a:buClr>
              <a:buSzPct val="91666"/>
              <a:buFont typeface="Arial"/>
              <a:buNone/>
            </a:pPr>
            <a:r>
              <a:rPr lang="en-US"/>
              <a:t>initials and your last name, particularly if your last name is short. Alternative options include using</a:t>
            </a:r>
          </a:p>
          <a:p>
            <a:pPr lvl="0">
              <a:spcBef>
                <a:spcPts val="0"/>
              </a:spcBef>
              <a:buClr>
                <a:schemeClr val="dk1"/>
              </a:buClr>
              <a:buSzPct val="91666"/>
              <a:buFont typeface="Arial"/>
              <a:buNone/>
            </a:pPr>
            <a:r>
              <a:rPr lang="en-US"/>
              <a:t>just your first and last name separated by a period, just your first name if it is sufficiently unique,</a:t>
            </a:r>
          </a:p>
          <a:p>
            <a:pPr lvl="0">
              <a:spcBef>
                <a:spcPts val="0"/>
              </a:spcBef>
              <a:buClr>
                <a:schemeClr val="dk1"/>
              </a:buClr>
              <a:buSzPct val="91666"/>
              <a:buFont typeface="Arial"/>
              <a:buNone/>
            </a:pPr>
            <a:r>
              <a:rPr lang="en-US"/>
              <a:t>or a nickname that you wouldn’t be embarrassed telling your professional colleagues.</a:t>
            </a:r>
          </a:p>
          <a:p>
            <a:pPr lvl="0" rtl="0">
              <a:spcBef>
                <a:spcPts val="0"/>
              </a:spcBef>
              <a:buClr>
                <a:schemeClr val="dk1"/>
              </a:buClr>
              <a:buSzPct val="25000"/>
              <a:buFont typeface="Arial"/>
              <a:buNone/>
            </a:pPr>
            <a:endParaRPr/>
          </a:p>
        </p:txBody>
      </p:sp>
      <p:sp>
        <p:nvSpPr>
          <p:cNvPr id="210" name="Shape 210"/>
          <p:cNvSpPr txBox="1">
            <a:spLocks noGrp="1"/>
          </p:cNvSpPr>
          <p:nvPr>
            <p:ph type="sldNum" idx="12"/>
          </p:nvPr>
        </p:nvSpPr>
        <p:spPr>
          <a:xfrm>
            <a:off x="3884612" y="8685213"/>
            <a:ext cx="2971800" cy="458700"/>
          </a:xfrm>
          <a:prstGeom prst="rect">
            <a:avLst/>
          </a:prstGeom>
        </p:spPr>
        <p:txBody>
          <a:bodyPr lIns="91425" tIns="45700" rIns="91425" bIns="45700" anchor="b" anchorCtr="0">
            <a:noAutofit/>
          </a:bodyPr>
          <a:lstStyle/>
          <a:p>
            <a:pPr lvl="0" rtl="0">
              <a:spcBef>
                <a:spcPts val="0"/>
              </a:spcBef>
              <a:buClr>
                <a:srgbClr val="000000"/>
              </a:buClr>
              <a:buSzPct val="25000"/>
              <a:buFont typeface="Arial"/>
              <a:buNone/>
            </a:pPr>
            <a:fld id="{00000000-1234-1234-1234-123412341234}" type="slidenum">
              <a:rPr lang="en-US"/>
              <a:t>59</a:t>
            </a:fld>
            <a:endParaRPr lang="en-US"/>
          </a:p>
        </p:txBody>
      </p:sp>
    </p:spTree>
    <p:extLst>
      <p:ext uri="{BB962C8B-B14F-4D97-AF65-F5344CB8AC3E}">
        <p14:creationId xmlns:p14="http://schemas.microsoft.com/office/powerpoint/2010/main" val="1724439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lvl="0" rtl="0">
              <a:lnSpc>
                <a:spcPct val="115000"/>
              </a:lnSpc>
              <a:spcBef>
                <a:spcPts val="0"/>
              </a:spcBef>
              <a:buClr>
                <a:schemeClr val="dk1"/>
              </a:buClr>
              <a:buSzPct val="91666"/>
              <a:buFont typeface="Arial"/>
              <a:buNone/>
            </a:pPr>
            <a:r>
              <a:rPr lang="en-US" dirty="0"/>
              <a:t>We’re also seeing evidence of the use and influence of Academic and popular social networking sites on scientific communication.</a:t>
            </a:r>
          </a:p>
          <a:p>
            <a:pPr lvl="0" rtl="0">
              <a:lnSpc>
                <a:spcPct val="115000"/>
              </a:lnSpc>
              <a:spcBef>
                <a:spcPts val="0"/>
              </a:spcBef>
              <a:buClr>
                <a:schemeClr val="dk1"/>
              </a:buClr>
              <a:buSzPct val="91666"/>
              <a:buFont typeface="Arial"/>
              <a:buNone/>
            </a:pPr>
            <a:endParaRPr dirty="0"/>
          </a:p>
          <a:p>
            <a:pPr lvl="0" rtl="0">
              <a:lnSpc>
                <a:spcPct val="115000"/>
              </a:lnSpc>
              <a:spcBef>
                <a:spcPts val="0"/>
              </a:spcBef>
              <a:buClr>
                <a:schemeClr val="dk1"/>
              </a:buClr>
              <a:buSzPct val="91666"/>
              <a:buFont typeface="Arial"/>
              <a:buNone/>
            </a:pPr>
            <a:r>
              <a:rPr lang="en-US" dirty="0"/>
              <a:t>In 2014, Nature publishing surveyed 3,500 academics from 95 countries.  Over 60% of the scientists and engineers that responded reported using Google Scholar on a regular basis; and over 40% reported using ResearchGate on a regular basis.  And, 13% said they use Twitter on a regular basis, as tool for both following and commenting on research related to their field. </a:t>
            </a:r>
          </a:p>
          <a:p>
            <a:pPr lvl="0" rtl="0">
              <a:spcBef>
                <a:spcPts val="0"/>
              </a:spcBef>
              <a:buClr>
                <a:schemeClr val="dk1"/>
              </a:buClr>
              <a:buSzPct val="25000"/>
              <a:buFont typeface="Calibri"/>
              <a:buNone/>
            </a:pPr>
            <a:endParaRPr dirty="0"/>
          </a:p>
          <a:p>
            <a:pPr lvl="0" rtl="0">
              <a:spcBef>
                <a:spcPts val="0"/>
              </a:spcBef>
              <a:buClr>
                <a:schemeClr val="dk1"/>
              </a:buClr>
              <a:buSzPct val="25000"/>
              <a:buFont typeface="Calibri"/>
              <a:buNone/>
            </a:pPr>
            <a:endParaRPr dirty="0"/>
          </a:p>
          <a:p>
            <a:pPr lvl="0" rtl="0">
              <a:spcBef>
                <a:spcPts val="0"/>
              </a:spcBef>
              <a:buClr>
                <a:schemeClr val="dk1"/>
              </a:buClr>
              <a:buSzPct val="25000"/>
              <a:buFont typeface="Arial"/>
              <a:buNone/>
            </a:pPr>
            <a:endParaRPr sz="1400" dirty="0">
              <a:latin typeface="Arial"/>
              <a:ea typeface="Arial"/>
              <a:cs typeface="Arial"/>
              <a:sym typeface="Arial"/>
            </a:endParaRPr>
          </a:p>
          <a:p>
            <a:pPr marL="0" marR="0" lvl="0" indent="0" algn="l" rtl="0">
              <a:lnSpc>
                <a:spcPct val="100000"/>
              </a:lnSpc>
              <a:spcBef>
                <a:spcPts val="0"/>
              </a:spcBef>
              <a:spcAft>
                <a:spcPts val="0"/>
              </a:spcAft>
              <a:buClr>
                <a:schemeClr val="dk1"/>
              </a:buClr>
              <a:buSzPct val="25000"/>
              <a:buFont typeface="Calibri"/>
              <a:buNone/>
            </a:pPr>
            <a:endParaRPr dirty="0"/>
          </a:p>
        </p:txBody>
      </p:sp>
      <p:sp>
        <p:nvSpPr>
          <p:cNvPr id="267" name="Shape 267"/>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233291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Shape 47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475" name="Shape 47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dirty="0" smtClean="0"/>
              <a:t>Websites</a:t>
            </a:r>
            <a:r>
              <a:rPr lang="en-US" baseline="0" dirty="0" smtClean="0"/>
              <a:t>, set up with GH Pages (Thurs 7/13 4-5:30 PM)!</a:t>
            </a:r>
            <a:endParaRPr lang="en-US" dirty="0"/>
          </a:p>
        </p:txBody>
      </p:sp>
      <p:sp>
        <p:nvSpPr>
          <p:cNvPr id="476" name="Shape 47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60</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5888151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dirty="0" smtClean="0"/>
              <a:t>How</a:t>
            </a:r>
            <a:r>
              <a:rPr lang="en-US" baseline="0" dirty="0" smtClean="0"/>
              <a:t> will you use this </a:t>
            </a:r>
            <a:r>
              <a:rPr lang="en-US" dirty="0" smtClean="0"/>
              <a:t>(in part/whole)</a:t>
            </a:r>
            <a:r>
              <a:rPr lang="en-US" baseline="0" dirty="0" smtClean="0"/>
              <a:t> for your outreach?</a:t>
            </a:r>
            <a:endParaRPr lang="en-US" dirty="0"/>
          </a:p>
        </p:txBody>
      </p:sp>
      <p:sp>
        <p:nvSpPr>
          <p:cNvPr id="4" name="Slide Number Placeholder 3"/>
          <p:cNvSpPr>
            <a:spLocks noGrp="1"/>
          </p:cNvSpPr>
          <p:nvPr>
            <p:ph type="sldNum" sz="quarter" idx="10"/>
          </p:nvPr>
        </p:nvSpPr>
        <p:spPr/>
        <p:txBody>
          <a:bodyPr/>
          <a:lstStyle/>
          <a:p>
            <a:fld id="{396A4A45-6C1C-FD48-A99F-A4927B2BD1AA}" type="slidenum">
              <a:rPr lang="en-US" smtClean="0"/>
              <a:t>62</a:t>
            </a:fld>
            <a:endParaRPr lang="en-US" dirty="0"/>
          </a:p>
        </p:txBody>
      </p:sp>
    </p:spTree>
    <p:extLst>
      <p:ext uri="{BB962C8B-B14F-4D97-AF65-F5344CB8AC3E}">
        <p14:creationId xmlns:p14="http://schemas.microsoft.com/office/powerpoint/2010/main" val="11170660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Shape 272"/>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73" name="Shape 273"/>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sz="1200" b="0" i="0" u="none" strike="noStrike" cap="none" dirty="0">
                <a:solidFill>
                  <a:schemeClr val="dk1"/>
                </a:solidFill>
                <a:latin typeface="Arial"/>
                <a:ea typeface="Arial"/>
                <a:cs typeface="Arial"/>
                <a:sym typeface="Arial"/>
              </a:rPr>
              <a:t>Your training may </a:t>
            </a:r>
            <a:r>
              <a:rPr lang="en-US" dirty="0">
                <a:latin typeface="Arial"/>
                <a:ea typeface="Arial"/>
                <a:cs typeface="Arial"/>
                <a:sym typeface="Arial"/>
              </a:rPr>
              <a:t>not necessarily take you down the academic path (no surprise!).</a:t>
            </a:r>
          </a:p>
          <a:p>
            <a:pPr marL="0" marR="0" lvl="0" indent="0" algn="l" rtl="0">
              <a:spcBef>
                <a:spcPts val="0"/>
              </a:spcBef>
              <a:buClr>
                <a:schemeClr val="dk1"/>
              </a:buClr>
              <a:buSzPct val="25000"/>
              <a:buFont typeface="Arial"/>
              <a:buNone/>
            </a:pPr>
            <a:r>
              <a:rPr lang="en-US" dirty="0">
                <a:latin typeface="Arial"/>
                <a:ea typeface="Arial"/>
                <a:cs typeface="Arial"/>
                <a:sym typeface="Arial"/>
              </a:rPr>
              <a:t>Though the stats show that few become TT faculty, the majority of PhD prepared individuals go on to a postdoc which is traditionally considered preparation for an academic position.</a:t>
            </a:r>
          </a:p>
          <a:p>
            <a:pPr marR="0" lvl="0" algn="l" rtl="0">
              <a:spcBef>
                <a:spcPts val="0"/>
              </a:spcBef>
              <a:buNone/>
            </a:pPr>
            <a:endParaRPr/>
          </a:p>
          <a:p>
            <a:pPr marL="285750" marR="0" lvl="0" indent="-285750" algn="l" rtl="0">
              <a:spcBef>
                <a:spcPts val="0"/>
              </a:spcBef>
              <a:buClr>
                <a:schemeClr val="dk1"/>
              </a:buClr>
              <a:buSzPct val="100000"/>
              <a:buFont typeface="Arial"/>
              <a:buNone/>
            </a:pPr>
            <a:endParaRPr sz="1200" b="0" i="0" u="none" strike="noStrike" cap="none">
              <a:solidFill>
                <a:schemeClr val="dk1"/>
              </a:solidFill>
              <a:latin typeface="Arial"/>
              <a:ea typeface="Arial"/>
              <a:cs typeface="Arial"/>
              <a:sym typeface="Arial"/>
            </a:endParaRPr>
          </a:p>
        </p:txBody>
      </p:sp>
      <p:sp>
        <p:nvSpPr>
          <p:cNvPr id="274" name="Shape 274"/>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7</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75563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Shape 284"/>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285" name="Shape 285"/>
          <p:cNvSpPr txBox="1">
            <a:spLocks noGrp="1"/>
          </p:cNvSpPr>
          <p:nvPr>
            <p:ph type="body" idx="1"/>
          </p:nvPr>
        </p:nvSpPr>
        <p:spPr>
          <a:xfrm>
            <a:off x="685800" y="4400550"/>
            <a:ext cx="5486400" cy="3600600"/>
          </a:xfrm>
          <a:prstGeom prst="rect">
            <a:avLst/>
          </a:prstGeom>
          <a:noFill/>
          <a:ln>
            <a:noFill/>
          </a:ln>
        </p:spPr>
        <p:txBody>
          <a:bodyPr lIns="91425" tIns="45700" rIns="91425" bIns="45700" anchor="t" anchorCtr="0">
            <a:noAutofit/>
          </a:bodyPr>
          <a:lstStyle/>
          <a:p>
            <a:pPr marL="0" marR="0" lvl="0" indent="0" algn="l" rtl="0">
              <a:spcBef>
                <a:spcPts val="0"/>
              </a:spcBef>
              <a:buClr>
                <a:schemeClr val="dk1"/>
              </a:buClr>
              <a:buSzPct val="25000"/>
              <a:buFont typeface="Arial"/>
              <a:buNone/>
            </a:pPr>
            <a:r>
              <a:rPr lang="en-US" dirty="0">
                <a:latin typeface="Arial"/>
                <a:ea typeface="Arial"/>
                <a:cs typeface="Arial"/>
                <a:sym typeface="Arial"/>
              </a:rPr>
              <a:t>Many</a:t>
            </a:r>
            <a:r>
              <a:rPr lang="en-US" sz="1200" b="0" i="0" u="none" strike="noStrike" cap="none" dirty="0">
                <a:solidFill>
                  <a:schemeClr val="dk1"/>
                </a:solidFill>
                <a:latin typeface="Arial"/>
                <a:ea typeface="Arial"/>
                <a:cs typeface="Arial"/>
                <a:sym typeface="Arial"/>
              </a:rPr>
              <a:t> opportunities are outside of academia</a:t>
            </a:r>
            <a:r>
              <a:rPr lang="en-US" dirty="0">
                <a:latin typeface="Arial"/>
                <a:ea typeface="Arial"/>
                <a:cs typeface="Arial"/>
                <a:sym typeface="Arial"/>
              </a:rPr>
              <a:t> -&gt; examples</a:t>
            </a:r>
          </a:p>
          <a:p>
            <a:pPr marL="0" marR="0" lvl="0" indent="0" algn="l" rtl="0">
              <a:spcBef>
                <a:spcPts val="0"/>
              </a:spcBef>
              <a:buClr>
                <a:schemeClr val="dk1"/>
              </a:buClr>
              <a:buSzPct val="25000"/>
              <a:buFont typeface="Arial"/>
              <a:buNone/>
            </a:pPr>
            <a:endParaRPr sz="1200" b="0" i="0" u="none" strike="noStrike" cap="none">
              <a:solidFill>
                <a:schemeClr val="dk1"/>
              </a:solidFill>
              <a:latin typeface="Arial"/>
              <a:ea typeface="Arial"/>
              <a:cs typeface="Arial"/>
              <a:sym typeface="Arial"/>
            </a:endParaRPr>
          </a:p>
          <a:p>
            <a:pPr marL="0" marR="0" lvl="0" indent="0" algn="l" rtl="0">
              <a:spcBef>
                <a:spcPts val="0"/>
              </a:spcBef>
              <a:buClr>
                <a:schemeClr val="dk1"/>
              </a:buClr>
              <a:buSzPct val="25000"/>
              <a:buFont typeface="Arial"/>
              <a:buNone/>
            </a:pPr>
            <a:r>
              <a:rPr lang="en-US" dirty="0">
                <a:latin typeface="Arial"/>
                <a:ea typeface="Arial"/>
                <a:cs typeface="Arial"/>
                <a:sym typeface="Arial"/>
              </a:rPr>
              <a:t>Nonetheless, for all of the potential jobs:</a:t>
            </a:r>
          </a:p>
          <a:p>
            <a:pPr marL="0" marR="0" lvl="0" indent="0" algn="l" rtl="0">
              <a:spcBef>
                <a:spcPts val="0"/>
              </a:spcBef>
              <a:buClr>
                <a:schemeClr val="dk1"/>
              </a:buClr>
              <a:buSzPct val="25000"/>
              <a:buFont typeface="Arial"/>
              <a:buNone/>
            </a:pPr>
            <a:endParaRPr>
              <a:latin typeface="Arial"/>
              <a:ea typeface="Arial"/>
              <a:cs typeface="Arial"/>
              <a:sym typeface="Arial"/>
            </a:endParaRPr>
          </a:p>
          <a:p>
            <a:pPr marL="0" marR="0" lvl="0" indent="0" algn="l" rtl="0">
              <a:spcBef>
                <a:spcPts val="0"/>
              </a:spcBef>
              <a:buClr>
                <a:schemeClr val="dk1"/>
              </a:buClr>
              <a:buSzPct val="25000"/>
              <a:buFont typeface="Arial"/>
              <a:buNone/>
            </a:pPr>
            <a:r>
              <a:rPr lang="en-US" dirty="0">
                <a:latin typeface="Arial"/>
                <a:ea typeface="Arial"/>
                <a:cs typeface="Arial"/>
                <a:sym typeface="Arial"/>
              </a:rPr>
              <a:t>Employer/</a:t>
            </a:r>
            <a:r>
              <a:rPr lang="en-US" sz="1200" b="0" i="0" u="none" strike="noStrike" cap="none" dirty="0">
                <a:solidFill>
                  <a:schemeClr val="dk1"/>
                </a:solidFill>
                <a:latin typeface="Arial"/>
                <a:ea typeface="Arial"/>
                <a:cs typeface="Arial"/>
                <a:sym typeface="Arial"/>
              </a:rPr>
              <a:t>Funder interest in broader the broader impacts of your work is rising = more often applications are evaluated for a project’s potential contributions to improving or creating clinical outcomes</a:t>
            </a:r>
            <a:r>
              <a:rPr lang="en-US" dirty="0"/>
              <a:t>. </a:t>
            </a:r>
          </a:p>
          <a:p>
            <a:pPr marL="0" marR="0" lvl="0" indent="0" algn="l" rtl="0">
              <a:spcBef>
                <a:spcPts val="0"/>
              </a:spcBef>
              <a:buClr>
                <a:schemeClr val="dk1"/>
              </a:buClr>
              <a:buSzPct val="25000"/>
              <a:buFont typeface="Arial"/>
              <a:buNone/>
            </a:pPr>
            <a:endParaRPr>
              <a:latin typeface="Arial"/>
              <a:ea typeface="Arial"/>
              <a:cs typeface="Arial"/>
              <a:sym typeface="Arial"/>
            </a:endParaRPr>
          </a:p>
          <a:p>
            <a:pPr marL="0" marR="0" lvl="0" indent="0" algn="l" rtl="0">
              <a:spcBef>
                <a:spcPts val="0"/>
              </a:spcBef>
              <a:buClr>
                <a:schemeClr val="dk1"/>
              </a:buClr>
              <a:buSzPct val="25000"/>
              <a:buFont typeface="Arial"/>
              <a:buNone/>
            </a:pPr>
            <a:r>
              <a:rPr lang="en-US" sz="1200" b="0" i="0" u="none" strike="noStrike" cap="none" dirty="0">
                <a:solidFill>
                  <a:schemeClr val="dk1"/>
                </a:solidFill>
                <a:latin typeface="Arial"/>
                <a:ea typeface="Arial"/>
                <a:cs typeface="Arial"/>
                <a:sym typeface="Arial"/>
              </a:rPr>
              <a:t>NIH = focus on a proposal’s scientific significance and importance to a specific field</a:t>
            </a:r>
          </a:p>
          <a:p>
            <a:pPr marL="285750" marR="0" lvl="0" indent="-285750" algn="l" rtl="0">
              <a:spcBef>
                <a:spcPts val="0"/>
              </a:spcBef>
              <a:buClr>
                <a:schemeClr val="dk1"/>
              </a:buClr>
              <a:buSzPct val="100000"/>
              <a:buFont typeface="Arial"/>
              <a:buNone/>
            </a:pPr>
            <a:endParaRPr sz="1200" b="0" i="0" u="none" strike="noStrike" cap="none">
              <a:solidFill>
                <a:schemeClr val="dk1"/>
              </a:solidFill>
              <a:latin typeface="Arial"/>
              <a:ea typeface="Arial"/>
              <a:cs typeface="Arial"/>
              <a:sym typeface="Arial"/>
            </a:endParaRPr>
          </a:p>
          <a:p>
            <a:pPr marL="285750" marR="0" lvl="0" indent="-285750" algn="l" rtl="0">
              <a:spcBef>
                <a:spcPts val="0"/>
              </a:spcBef>
              <a:buClr>
                <a:schemeClr val="dk1"/>
              </a:buClr>
              <a:buSzPct val="100000"/>
              <a:buFont typeface="Arial"/>
              <a:buNone/>
            </a:pPr>
            <a:endParaRPr sz="1200" b="0" i="0" u="none" strike="noStrike" cap="none">
              <a:solidFill>
                <a:schemeClr val="dk1"/>
              </a:solidFill>
              <a:latin typeface="Arial"/>
              <a:ea typeface="Arial"/>
              <a:cs typeface="Arial"/>
              <a:sym typeface="Arial"/>
            </a:endParaRPr>
          </a:p>
        </p:txBody>
      </p:sp>
      <p:sp>
        <p:nvSpPr>
          <p:cNvPr id="286" name="Shape 286"/>
          <p:cNvSpPr txBox="1">
            <a:spLocks noGrp="1"/>
          </p:cNvSpPr>
          <p:nvPr>
            <p:ph type="sldNum" idx="12"/>
          </p:nvPr>
        </p:nvSpPr>
        <p:spPr>
          <a:xfrm>
            <a:off x="3884612" y="8685213"/>
            <a:ext cx="2971800" cy="458700"/>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8</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89716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1371600" y="1143000"/>
            <a:ext cx="4114800" cy="30861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79" name="Shape 179"/>
          <p:cNvSpPr txBox="1">
            <a:spLocks noGrp="1"/>
          </p:cNvSpPr>
          <p:nvPr>
            <p:ph type="body" idx="1"/>
          </p:nvPr>
        </p:nvSpPr>
        <p:spPr>
          <a:xfrm>
            <a:off x="685800" y="4400550"/>
            <a:ext cx="5486399" cy="360045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chemeClr val="dk1"/>
              </a:buClr>
              <a:buSzPct val="25000"/>
              <a:buFont typeface="Calibri"/>
              <a:buNone/>
            </a:pPr>
            <a:r>
              <a:rPr lang="en-US" sz="1200" b="0" i="0" u="none" strike="noStrike" cap="none" dirty="0">
                <a:solidFill>
                  <a:schemeClr val="dk1"/>
                </a:solidFill>
                <a:latin typeface="Calibri"/>
                <a:ea typeface="Calibri"/>
                <a:cs typeface="Calibri"/>
                <a:sym typeface="Calibri"/>
              </a:rPr>
              <a:t>But it is work, and there’s typically an upfront time commitment.  </a:t>
            </a:r>
            <a:r>
              <a:rPr lang="en-US" dirty="0"/>
              <a:t>Is</a:t>
            </a:r>
            <a:r>
              <a:rPr lang="en-US" sz="1200" b="0" i="0" u="none" strike="noStrike" cap="none" dirty="0">
                <a:solidFill>
                  <a:schemeClr val="dk1"/>
                </a:solidFill>
                <a:latin typeface="Calibri"/>
                <a:ea typeface="Calibri"/>
                <a:cs typeface="Calibri"/>
                <a:sym typeface="Calibri"/>
              </a:rPr>
              <a:t> the payoff real?  Is it more than just buzz and can it help drive the kind of success that will get you funding, a </a:t>
            </a:r>
            <a:r>
              <a:rPr lang="en-US" dirty="0"/>
              <a:t>job</a:t>
            </a:r>
            <a:r>
              <a:rPr lang="en-US" sz="1200" b="0" i="0" u="none" strike="noStrike" cap="none" dirty="0">
                <a:solidFill>
                  <a:schemeClr val="dk1"/>
                </a:solidFill>
                <a:latin typeface="Calibri"/>
                <a:ea typeface="Calibri"/>
                <a:cs typeface="Calibri"/>
                <a:sym typeface="Calibri"/>
              </a:rPr>
              <a:t>, or find you a new collaborator? </a:t>
            </a:r>
          </a:p>
          <a:p>
            <a:pPr marL="0" marR="0" lvl="0" indent="0" algn="l" rtl="0">
              <a:lnSpc>
                <a:spcPct val="100000"/>
              </a:lnSpc>
              <a:spcBef>
                <a:spcPts val="0"/>
              </a:spcBef>
              <a:spcAft>
                <a:spcPts val="0"/>
              </a:spcAft>
              <a:buClr>
                <a:schemeClr val="dk1"/>
              </a:buClr>
              <a:buSzPct val="25000"/>
              <a:buFont typeface="Calibri"/>
              <a:buNone/>
            </a:pPr>
            <a:endParaRPr/>
          </a:p>
          <a:p>
            <a:pPr lvl="0" rtl="0">
              <a:lnSpc>
                <a:spcPct val="115000"/>
              </a:lnSpc>
              <a:spcBef>
                <a:spcPts val="0"/>
              </a:spcBef>
              <a:buClr>
                <a:schemeClr val="dk1"/>
              </a:buClr>
              <a:buSzPct val="110000"/>
              <a:buFont typeface="Arial"/>
              <a:buNone/>
            </a:pPr>
            <a:endParaRPr sz="1000"/>
          </a:p>
          <a:p>
            <a:pPr marL="0" marR="0" lvl="0" indent="0" algn="l" rtl="0">
              <a:lnSpc>
                <a:spcPct val="100000"/>
              </a:lnSpc>
              <a:spcBef>
                <a:spcPts val="0"/>
              </a:spcBef>
              <a:spcAft>
                <a:spcPts val="0"/>
              </a:spcAft>
              <a:buClr>
                <a:schemeClr val="dk1"/>
              </a:buClr>
              <a:buSzPct val="25000"/>
              <a:buFont typeface="Calibri"/>
              <a:buNone/>
            </a:pPr>
            <a:endParaRPr/>
          </a:p>
          <a:p>
            <a:pPr marL="0" marR="0" lvl="0" indent="0" algn="l" rtl="0">
              <a:lnSpc>
                <a:spcPct val="100000"/>
              </a:lnSpc>
              <a:spcBef>
                <a:spcPts val="0"/>
              </a:spcBef>
              <a:spcAft>
                <a:spcPts val="0"/>
              </a:spcAft>
              <a:buClr>
                <a:schemeClr val="dk1"/>
              </a:buClr>
              <a:buSzPct val="25000"/>
              <a:buFont typeface="Calibri"/>
              <a:buNone/>
            </a:pPr>
            <a:endParaRPr/>
          </a:p>
          <a:p>
            <a:pPr lvl="0" rtl="0">
              <a:lnSpc>
                <a:spcPct val="115000"/>
              </a:lnSpc>
              <a:spcBef>
                <a:spcPts val="0"/>
              </a:spcBef>
              <a:buClr>
                <a:schemeClr val="dk1"/>
              </a:buClr>
              <a:buSzPct val="91666"/>
              <a:buFont typeface="Arial"/>
              <a:buNone/>
            </a:pPr>
            <a:endParaRPr/>
          </a:p>
          <a:p>
            <a:pPr marL="0" marR="0" lvl="0" indent="0" algn="l" rtl="0">
              <a:lnSpc>
                <a:spcPct val="100000"/>
              </a:lnSpc>
              <a:spcBef>
                <a:spcPts val="0"/>
              </a:spcBef>
              <a:spcAft>
                <a:spcPts val="0"/>
              </a:spcAft>
              <a:buClr>
                <a:schemeClr val="dk1"/>
              </a:buClr>
              <a:buSzPct val="25000"/>
              <a:buFont typeface="Calibri"/>
              <a:buNone/>
            </a:pPr>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ct val="25000"/>
              <a:buFont typeface="Calibri"/>
              <a:buNone/>
            </a:pPr>
            <a:endParaRPr sz="1200" b="0" i="0" u="none" strike="noStrike" cap="none">
              <a:solidFill>
                <a:schemeClr val="dk1"/>
              </a:solidFill>
              <a:latin typeface="Calibri"/>
              <a:ea typeface="Calibri"/>
              <a:cs typeface="Calibri"/>
              <a:sym typeface="Calibri"/>
            </a:endParaRPr>
          </a:p>
          <a:p>
            <a:pPr marL="0" marR="0" lvl="0" indent="0" algn="l" rtl="0">
              <a:spcBef>
                <a:spcPts val="0"/>
              </a:spcBef>
              <a:buSzPct val="25000"/>
              <a:buNone/>
            </a:pPr>
            <a:endParaRPr sz="1200" b="0" i="0" u="none" strike="noStrike" cap="none">
              <a:solidFill>
                <a:schemeClr val="dk1"/>
              </a:solidFill>
              <a:latin typeface="Calibri"/>
              <a:ea typeface="Calibri"/>
              <a:cs typeface="Calibri"/>
              <a:sym typeface="Calibri"/>
            </a:endParaRPr>
          </a:p>
        </p:txBody>
      </p:sp>
      <p:sp>
        <p:nvSpPr>
          <p:cNvPr id="180" name="Shape 180"/>
          <p:cNvSpPr txBox="1">
            <a:spLocks noGrp="1"/>
          </p:cNvSpPr>
          <p:nvPr>
            <p:ph type="sldNum" idx="12"/>
          </p:nvPr>
        </p:nvSpPr>
        <p:spPr>
          <a:xfrm>
            <a:off x="3884612" y="8685213"/>
            <a:ext cx="2971799" cy="458786"/>
          </a:xfrm>
          <a:prstGeom prst="rect">
            <a:avLst/>
          </a:prstGeom>
          <a:noFill/>
          <a:ln>
            <a:noFill/>
          </a:ln>
        </p:spPr>
        <p:txBody>
          <a:bodyPr lIns="91425" tIns="45700" rIns="91425" bIns="45700" anchor="b" anchorCtr="0">
            <a:noAutofit/>
          </a:bodyPr>
          <a:lstStyle/>
          <a:p>
            <a:pPr marL="0" marR="0" lvl="0" indent="0" algn="r" rtl="0">
              <a:spcBef>
                <a:spcPts val="0"/>
              </a:spcBef>
              <a:buSzPct val="25000"/>
              <a:buNone/>
            </a:pPr>
            <a:fld id="{00000000-1234-1234-1234-123412341234}" type="slidenum">
              <a:rPr lang="en-US" sz="1200">
                <a:solidFill>
                  <a:schemeClr val="dk1"/>
                </a:solidFill>
                <a:latin typeface="Calibri"/>
                <a:ea typeface="Calibri"/>
                <a:cs typeface="Calibri"/>
                <a:sym typeface="Calibri"/>
              </a:rPr>
              <a:t>9</a:t>
            </a:fld>
            <a:endParaRPr lang="en-US" sz="1200"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092524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EC901AC1-45AB-564C-932B-4FA5804EC20B}" type="datetimeFigureOut">
              <a:rPr lang="en-US" smtClean="0"/>
              <a:t>7/5/17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901AC1-45AB-564C-932B-4FA5804EC20B}" type="datetimeFigureOut">
              <a:rPr lang="en-US" smtClean="0"/>
              <a:t>7/5/17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901AC1-45AB-564C-932B-4FA5804EC20B}" type="datetimeFigureOut">
              <a:rPr lang="en-US" smtClean="0"/>
              <a:t>7/5/17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901AC1-45AB-564C-932B-4FA5804EC20B}" type="datetimeFigureOut">
              <a:rPr lang="en-US" smtClean="0"/>
              <a:t>7/5/17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C901AC1-45AB-564C-932B-4FA5804EC20B}" type="datetimeFigureOut">
              <a:rPr lang="en-US" smtClean="0"/>
              <a:t>7/5/17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C901AC1-45AB-564C-932B-4FA5804EC20B}" type="datetimeFigureOut">
              <a:rPr lang="en-US" smtClean="0"/>
              <a:t>7/5/17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C901AC1-45AB-564C-932B-4FA5804EC20B}" type="datetimeFigureOut">
              <a:rPr lang="en-US" smtClean="0"/>
              <a:t>7/5/17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EC901AC1-45AB-564C-932B-4FA5804EC20B}" type="datetimeFigureOut">
              <a:rPr lang="en-US" smtClean="0"/>
              <a:t>7/5/17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C901AC1-45AB-564C-932B-4FA5804EC20B}" type="datetimeFigureOut">
              <a:rPr lang="en-US" smtClean="0"/>
              <a:t>7/5/17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901AC1-45AB-564C-932B-4FA5804EC20B}" type="datetimeFigureOut">
              <a:rPr lang="en-US" smtClean="0"/>
              <a:t>7/5/17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C901AC1-45AB-564C-932B-4FA5804EC20B}" type="datetimeFigureOut">
              <a:rPr lang="en-US" smtClean="0"/>
              <a:t>7/5/17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7A6FF26A-C7FD-E944-B70D-12DE70CD1039}"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901AC1-45AB-564C-932B-4FA5804EC20B}" type="datetimeFigureOut">
              <a:rPr lang="en-US" smtClean="0"/>
              <a:t>7/5/17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FF26A-C7FD-E944-B70D-12DE70CD1039}" type="slidenum">
              <a:rPr lang="en-US" smtClean="0"/>
              <a:t>‹#›</a:t>
            </a:fld>
            <a:endParaRPr lang="en-US" dirty="0"/>
          </a:p>
        </p:txBody>
      </p:sp>
    </p:spTree>
    <p:extLst>
      <p:ext uri="{BB962C8B-B14F-4D97-AF65-F5344CB8AC3E}">
        <p14:creationId xmlns:p14="http://schemas.microsoft.com/office/powerpoint/2010/main" val="13164958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2.jpg"/><Relationship Id="rId5"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leanpub.com/modernscientist"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hyperlink" Target="https://en.wikipedia.org/wiki/File:Pieter_Bruegel_the_Elder_-_The_Tower_of_Babel_(Vienna)_-_Google_Art_Project_-_edited.jpg" TargetMode="External"/><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12.png"/><Relationship Id="rId6" Type="http://schemas.openxmlformats.org/officeDocument/2006/relationships/image" Target="../media/image33.png"/><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4.jpg"/><Relationship Id="rId4" Type="http://schemas.openxmlformats.org/officeDocument/2006/relationships/hyperlink" Target="http://www.kathrynlmills.com/" TargetMode="Externa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letisharwyatt.com/" TargetMode="External"/><Relationship Id="rId4" Type="http://schemas.openxmlformats.org/officeDocument/2006/relationships/hyperlink" Target="http://www.kathrynlmills.com/" TargetMode="External"/><Relationship Id="rId5"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3" Type="http://schemas.openxmlformats.org/officeDocument/2006/relationships/hyperlink" Target="http://www.wzchen.com/" TargetMode="External"/><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3" Type="http://schemas.openxmlformats.org/officeDocument/2006/relationships/hyperlink" Target="http://homes.cs.washington.edu/~djg/grossman_bio.html" TargetMode="External"/><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3" Type="http://schemas.openxmlformats.org/officeDocument/2006/relationships/hyperlink" Target="http://goldberg.berkeley.edu/" TargetMode="External"/><Relationship Id="rId4" Type="http://schemas.openxmlformats.org/officeDocument/2006/relationships/image" Target="../media/image42.png"/><Relationship Id="rId5" Type="http://schemas.openxmlformats.org/officeDocument/2006/relationships/hyperlink" Target="http://www.pauldebevec.com/" TargetMode="External"/><Relationship Id="rId6"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4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hyperlink" Target="https://www.ohsu.edu/xd/education/library/about/staff-directory/letisha-wyatt.cf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6.pn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gif"/><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3" Type="http://schemas.openxmlformats.org/officeDocument/2006/relationships/hyperlink" Target="http://blog.impactstory.org/research-impact-challenge-ebook/" TargetMode="External"/><Relationship Id="rId4" Type="http://schemas.openxmlformats.org/officeDocument/2006/relationships/hyperlink" Target="https://leanpub.com/modernscientist" TargetMode="External"/><Relationship Id="rId5" Type="http://schemas.openxmlformats.org/officeDocument/2006/relationships/hyperlink" Target="http://www.dana.org/Publications/Explaining/" TargetMode="External"/><Relationship Id="rId1" Type="http://schemas.openxmlformats.org/officeDocument/2006/relationships/slideLayout" Target="../slideLayouts/slideLayout2.xml"/><Relationship Id="rId2" Type="http://schemas.openxmlformats.org/officeDocument/2006/relationships/hyperlink" Target="http://tinyurl.com/OHSUIMPACTCHALLENGE"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541" y="1815570"/>
            <a:ext cx="8214532" cy="1323439"/>
          </a:xfrm>
          <a:prstGeom prst="rect">
            <a:avLst/>
          </a:prstGeom>
          <a:noFill/>
        </p:spPr>
        <p:txBody>
          <a:bodyPr wrap="square" rtlCol="0">
            <a:spAutoFit/>
          </a:bodyPr>
          <a:lstStyle/>
          <a:p>
            <a:pPr algn="ctr"/>
            <a:r>
              <a:rPr lang="en-US" sz="4000" dirty="0" smtClean="0">
                <a:solidFill>
                  <a:srgbClr val="409995"/>
                </a:solidFill>
                <a:latin typeface="+mj-lt"/>
                <a:ea typeface="Montserrat" charset="0"/>
                <a:cs typeface="Montserrat" charset="0"/>
              </a:rPr>
              <a:t>Research Project Workshop 08/09</a:t>
            </a:r>
          </a:p>
          <a:p>
            <a:pPr algn="ctr"/>
            <a:r>
              <a:rPr lang="en-US" sz="4000" dirty="0" smtClean="0">
                <a:latin typeface="+mj-lt"/>
              </a:rPr>
              <a:t>Scholarly Communication</a:t>
            </a:r>
            <a:endParaRPr lang="en-US" sz="4000" dirty="0" smtClean="0">
              <a:solidFill>
                <a:srgbClr val="409995"/>
              </a:solidFill>
              <a:latin typeface="+mj-lt"/>
              <a:ea typeface="Montserrat" charset="0"/>
              <a:cs typeface="Montserrat" charset="0"/>
            </a:endParaRPr>
          </a:p>
        </p:txBody>
      </p:sp>
      <p:sp>
        <p:nvSpPr>
          <p:cNvPr id="6" name="TextBox 5"/>
          <p:cNvSpPr txBox="1"/>
          <p:nvPr/>
        </p:nvSpPr>
        <p:spPr>
          <a:xfrm>
            <a:off x="436172" y="3860033"/>
            <a:ext cx="8495270" cy="769441"/>
          </a:xfrm>
          <a:prstGeom prst="rect">
            <a:avLst/>
          </a:prstGeom>
          <a:noFill/>
        </p:spPr>
        <p:txBody>
          <a:bodyPr wrap="square" rtlCol="0">
            <a:spAutoFit/>
          </a:bodyPr>
          <a:lstStyle/>
          <a:p>
            <a:pPr algn="ctr"/>
            <a:r>
              <a:rPr lang="en-US" sz="2400" dirty="0" smtClean="0">
                <a:latin typeface="+mj-lt"/>
                <a:ea typeface="Montserrat" charset="0"/>
                <a:cs typeface="Montserrat" charset="0"/>
              </a:rPr>
              <a:t>July 5, 2017</a:t>
            </a:r>
          </a:p>
          <a:p>
            <a:pPr algn="ctr"/>
            <a:r>
              <a:rPr lang="en-US" sz="2000" dirty="0" smtClean="0">
                <a:latin typeface="+mj-lt"/>
                <a:ea typeface="Montserrat" charset="0"/>
                <a:cs typeface="Montserrat" charset="0"/>
              </a:rPr>
              <a:t>Instructor(s): Robin Champieux, MLS &amp; Letisha Wyatt, PhD</a:t>
            </a:r>
            <a:endParaRPr lang="en-US" sz="2000" dirty="0">
              <a:latin typeface="+mj-lt"/>
              <a:ea typeface="Montserrat" charset="0"/>
              <a:cs typeface="Montserrat" charset="0"/>
            </a:endParaRPr>
          </a:p>
        </p:txBody>
      </p:sp>
    </p:spTree>
    <p:extLst>
      <p:ext uri="{BB962C8B-B14F-4D97-AF65-F5344CB8AC3E}">
        <p14:creationId xmlns:p14="http://schemas.microsoft.com/office/powerpoint/2010/main" val="207457513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Shape 191"/>
          <p:cNvPicPr preferRelativeResize="0"/>
          <p:nvPr/>
        </p:nvPicPr>
        <p:blipFill rotWithShape="1">
          <a:blip r:embed="rId3">
            <a:alphaModFix/>
          </a:blip>
          <a:srcRect l="1213" t="1274" r="706" b="1071"/>
          <a:stretch/>
        </p:blipFill>
        <p:spPr>
          <a:xfrm>
            <a:off x="110835" y="508000"/>
            <a:ext cx="8968508" cy="5837381"/>
          </a:xfrm>
          <a:prstGeom prst="rect">
            <a:avLst/>
          </a:prstGeom>
          <a:ln>
            <a:noFill/>
          </a:ln>
          <a:effectLst>
            <a:outerShdw blurRad="190500" algn="tl" rotWithShape="0">
              <a:srgbClr val="000000">
                <a:alpha val="70000"/>
              </a:srgbClr>
            </a:outerShdw>
          </a:effectLst>
        </p:spPr>
      </p:pic>
      <p:pic>
        <p:nvPicPr>
          <p:cNvPr id="192" name="Shape 192"/>
          <p:cNvPicPr preferRelativeResize="0"/>
          <p:nvPr/>
        </p:nvPicPr>
        <p:blipFill rotWithShape="1">
          <a:blip r:embed="rId4">
            <a:alphaModFix/>
          </a:blip>
          <a:srcRect/>
          <a:stretch/>
        </p:blipFill>
        <p:spPr>
          <a:xfrm>
            <a:off x="4513117" y="508000"/>
            <a:ext cx="1548245" cy="1548245"/>
          </a:xfrm>
          <a:prstGeom prst="rect">
            <a:avLst/>
          </a:prstGeom>
          <a:noFill/>
          <a:ln>
            <a:noFill/>
          </a:ln>
        </p:spPr>
      </p:pic>
      <p:sp>
        <p:nvSpPr>
          <p:cNvPr id="193" name="Shape 193"/>
          <p:cNvSpPr txBox="1"/>
          <p:nvPr/>
        </p:nvSpPr>
        <p:spPr>
          <a:xfrm>
            <a:off x="154550" y="6538175"/>
            <a:ext cx="8548500" cy="649200"/>
          </a:xfrm>
          <a:prstGeom prst="rect">
            <a:avLst/>
          </a:prstGeom>
          <a:noFill/>
          <a:ln>
            <a:noFill/>
          </a:ln>
        </p:spPr>
        <p:txBody>
          <a:bodyPr lIns="91425" tIns="91425" rIns="91425" bIns="91425" anchor="t" anchorCtr="0">
            <a:noAutofit/>
          </a:bodyPr>
          <a:lstStyle/>
          <a:p>
            <a:pPr lvl="0">
              <a:spcBef>
                <a:spcPts val="0"/>
              </a:spcBef>
              <a:buNone/>
            </a:pPr>
            <a:r>
              <a:rPr lang="en-US" sz="1000" dirty="0">
                <a:latin typeface="Raleway"/>
                <a:ea typeface="Raleway"/>
                <a:cs typeface="Raleway"/>
                <a:sym typeface="Raleway"/>
              </a:rPr>
              <a:t>https://cameronwebb.wordpress.com/2013/06/05/can-social-media-increase-the-exposure-of-newly-published-research/</a:t>
            </a:r>
          </a:p>
        </p:txBody>
      </p:sp>
    </p:spTree>
    <p:extLst>
      <p:ext uri="{BB962C8B-B14F-4D97-AF65-F5344CB8AC3E}">
        <p14:creationId xmlns:p14="http://schemas.microsoft.com/office/powerpoint/2010/main" val="168083945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Shape 345"/>
          <p:cNvSpPr txBox="1"/>
          <p:nvPr/>
        </p:nvSpPr>
        <p:spPr>
          <a:xfrm>
            <a:off x="237300" y="6424000"/>
            <a:ext cx="6834300" cy="367800"/>
          </a:xfrm>
          <a:prstGeom prst="rect">
            <a:avLst/>
          </a:prstGeom>
          <a:noFill/>
          <a:ln>
            <a:noFill/>
          </a:ln>
        </p:spPr>
        <p:txBody>
          <a:bodyPr lIns="91425" tIns="91425" rIns="91425" bIns="91425" anchor="t" anchorCtr="0">
            <a:noAutofit/>
          </a:bodyPr>
          <a:lstStyle/>
          <a:p>
            <a:pPr lvl="0">
              <a:spcBef>
                <a:spcPts val="0"/>
              </a:spcBef>
              <a:buNone/>
            </a:pPr>
            <a:r>
              <a:rPr lang="en-US" sz="1100">
                <a:latin typeface="Quicksand"/>
                <a:ea typeface="Quicksand"/>
                <a:cs typeface="Quicksand"/>
                <a:sym typeface="Quicksand"/>
              </a:rPr>
              <a:t>Attribution: Shelly--Cooper | Tumbler</a:t>
            </a:r>
          </a:p>
        </p:txBody>
      </p:sp>
      <p:pic>
        <p:nvPicPr>
          <p:cNvPr id="346" name="Shape 346" descr="53bbcfa3e343ed353da1306ffd9ef314ffa4a6e6837f119c594a772da7646379_1.gif"/>
          <p:cNvPicPr preferRelativeResize="0"/>
          <p:nvPr/>
        </p:nvPicPr>
        <p:blipFill>
          <a:blip r:embed="rId3">
            <a:alphaModFix/>
          </a:blip>
          <a:stretch>
            <a:fillRect/>
          </a:stretch>
        </p:blipFill>
        <p:spPr>
          <a:xfrm>
            <a:off x="2190750" y="1438275"/>
            <a:ext cx="4762500" cy="3981450"/>
          </a:xfrm>
          <a:prstGeom prst="rect">
            <a:avLst/>
          </a:prstGeom>
          <a:noFill/>
          <a:ln>
            <a:noFill/>
          </a:ln>
        </p:spPr>
      </p:pic>
      <p:sp>
        <p:nvSpPr>
          <p:cNvPr id="347" name="Shape 347"/>
          <p:cNvSpPr/>
          <p:nvPr/>
        </p:nvSpPr>
        <p:spPr>
          <a:xfrm>
            <a:off x="2107200" y="1277100"/>
            <a:ext cx="4845900" cy="15453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348" name="Shape 348"/>
          <p:cNvSpPr txBox="1"/>
          <p:nvPr/>
        </p:nvSpPr>
        <p:spPr>
          <a:xfrm>
            <a:off x="2190750" y="1876500"/>
            <a:ext cx="4762500" cy="1098300"/>
          </a:xfrm>
          <a:prstGeom prst="rect">
            <a:avLst/>
          </a:prstGeom>
          <a:noFill/>
          <a:ln>
            <a:noFill/>
          </a:ln>
        </p:spPr>
        <p:txBody>
          <a:bodyPr lIns="91425" tIns="91425" rIns="91425" bIns="91425" anchor="t" anchorCtr="0">
            <a:noAutofit/>
          </a:bodyPr>
          <a:lstStyle/>
          <a:p>
            <a:pPr lvl="0" algn="ctr">
              <a:spcBef>
                <a:spcPts val="0"/>
              </a:spcBef>
              <a:buNone/>
            </a:pPr>
            <a:r>
              <a:rPr lang="en-US" sz="2400">
                <a:latin typeface="Montserrat"/>
                <a:ea typeface="Montserrat"/>
                <a:cs typeface="Montserrat"/>
                <a:sym typeface="Montserrat"/>
              </a:rPr>
              <a:t>WHEN YOU WANT TO BUILD YOUR NETWORK</a:t>
            </a:r>
          </a:p>
        </p:txBody>
      </p:sp>
    </p:spTree>
    <p:extLst>
      <p:ext uri="{BB962C8B-B14F-4D97-AF65-F5344CB8AC3E}">
        <p14:creationId xmlns:p14="http://schemas.microsoft.com/office/powerpoint/2010/main" val="4602370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Shape 205"/>
          <p:cNvSpPr txBox="1">
            <a:spLocks noGrp="1"/>
          </p:cNvSpPr>
          <p:nvPr>
            <p:ph type="title"/>
          </p:nvPr>
        </p:nvSpPr>
        <p:spPr>
          <a:xfrm>
            <a:off x="628650" y="1216650"/>
            <a:ext cx="7886700" cy="4424700"/>
          </a:xfrm>
          <a:prstGeom prst="rect">
            <a:avLst/>
          </a:prstGeom>
        </p:spPr>
        <p:txBody>
          <a:bodyPr lIns="91425" tIns="91425" rIns="91425" bIns="91425" anchor="ctr" anchorCtr="0">
            <a:noAutofit/>
          </a:bodyPr>
          <a:lstStyle/>
          <a:p>
            <a:pPr lvl="0" algn="ctr" rtl="0">
              <a:lnSpc>
                <a:spcPct val="150000"/>
              </a:lnSpc>
              <a:spcBef>
                <a:spcPts val="0"/>
              </a:spcBef>
              <a:buNone/>
            </a:pPr>
            <a:endParaRPr sz="3000">
              <a:latin typeface="+mn-lt"/>
              <a:ea typeface="Raleway"/>
              <a:cs typeface="Raleway"/>
              <a:sym typeface="Raleway"/>
            </a:endParaRPr>
          </a:p>
          <a:p>
            <a:pPr lvl="0" algn="ctr">
              <a:lnSpc>
                <a:spcPct val="150000"/>
              </a:lnSpc>
              <a:spcBef>
                <a:spcPts val="0"/>
              </a:spcBef>
              <a:buClr>
                <a:schemeClr val="dk1"/>
              </a:buClr>
              <a:buSzPct val="36666"/>
              <a:buFont typeface="Arial"/>
              <a:buNone/>
            </a:pPr>
            <a:r>
              <a:rPr lang="en-US" sz="3000" dirty="0">
                <a:latin typeface="+mn-lt"/>
                <a:ea typeface="Raleway"/>
                <a:cs typeface="Raleway"/>
                <a:sym typeface="Raleway"/>
              </a:rPr>
              <a:t>“I find it a great way to </a:t>
            </a:r>
            <a:r>
              <a:rPr lang="en-US" sz="3000" b="1" dirty="0">
                <a:solidFill>
                  <a:srgbClr val="4189CC"/>
                </a:solidFill>
                <a:latin typeface="+mn-lt"/>
                <a:ea typeface="Raleway"/>
                <a:cs typeface="Raleway"/>
                <a:sym typeface="Raleway"/>
              </a:rPr>
              <a:t>extend the dissemination</a:t>
            </a:r>
            <a:r>
              <a:rPr lang="en-US" sz="3000" b="1" dirty="0">
                <a:solidFill>
                  <a:srgbClr val="409995"/>
                </a:solidFill>
                <a:latin typeface="+mn-lt"/>
                <a:ea typeface="Raleway"/>
                <a:cs typeface="Raleway"/>
                <a:sym typeface="Raleway"/>
              </a:rPr>
              <a:t> </a:t>
            </a:r>
            <a:r>
              <a:rPr lang="en-US" sz="3000" dirty="0">
                <a:latin typeface="+mn-lt"/>
                <a:ea typeface="Raleway"/>
                <a:cs typeface="Raleway"/>
                <a:sym typeface="Raleway"/>
              </a:rPr>
              <a:t>of my research results and engage with others in public policy debates </a:t>
            </a:r>
            <a:r>
              <a:rPr lang="en-US" sz="3000" b="1" dirty="0">
                <a:solidFill>
                  <a:srgbClr val="4189CC"/>
                </a:solidFill>
                <a:latin typeface="+mn-lt"/>
                <a:ea typeface="Raleway"/>
                <a:cs typeface="Raleway"/>
                <a:sym typeface="Raleway"/>
              </a:rPr>
              <a:t>beyond just the academic community</a:t>
            </a:r>
            <a:r>
              <a:rPr lang="en-US" sz="3000" dirty="0">
                <a:latin typeface="+mn-lt"/>
                <a:ea typeface="Raleway"/>
                <a:cs typeface="Raleway"/>
                <a:sym typeface="Raleway"/>
              </a:rPr>
              <a:t>.  It allows me to explore issues beyond those that would result in an article or book”</a:t>
            </a:r>
          </a:p>
          <a:p>
            <a:pPr lvl="0">
              <a:spcBef>
                <a:spcPts val="0"/>
              </a:spcBef>
              <a:buNone/>
            </a:pPr>
            <a:endParaRPr>
              <a:latin typeface="+mn-lt"/>
            </a:endParaRPr>
          </a:p>
        </p:txBody>
      </p:sp>
    </p:spTree>
    <p:extLst>
      <p:ext uri="{BB962C8B-B14F-4D97-AF65-F5344CB8AC3E}">
        <p14:creationId xmlns:p14="http://schemas.microsoft.com/office/powerpoint/2010/main" val="13153103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p:nvPr/>
        </p:nvSpPr>
        <p:spPr>
          <a:xfrm>
            <a:off x="161700" y="2023103"/>
            <a:ext cx="8820600" cy="2946600"/>
          </a:xfrm>
          <a:prstGeom prst="rect">
            <a:avLst/>
          </a:prstGeom>
          <a:noFill/>
          <a:ln>
            <a:noFill/>
          </a:ln>
        </p:spPr>
        <p:txBody>
          <a:bodyPr lIns="91425" tIns="45700" rIns="91425" bIns="45700" anchor="t" anchorCtr="0">
            <a:noAutofit/>
          </a:bodyPr>
          <a:lstStyle/>
          <a:p>
            <a:pPr marL="0" marR="0" lvl="0" indent="0" algn="ctr" rtl="0">
              <a:lnSpc>
                <a:spcPct val="150000"/>
              </a:lnSpc>
              <a:spcBef>
                <a:spcPts val="0"/>
              </a:spcBef>
              <a:buSzPct val="25000"/>
              <a:buNone/>
            </a:pPr>
            <a:r>
              <a:rPr lang="en-US" sz="3000" dirty="0">
                <a:solidFill>
                  <a:schemeClr val="dk1"/>
                </a:solidFill>
                <a:ea typeface="Raleway"/>
                <a:cs typeface="Raleway"/>
                <a:sym typeface="Raleway"/>
              </a:rPr>
              <a:t>“Twitter has helped me </a:t>
            </a:r>
            <a:r>
              <a:rPr lang="en-US" sz="3000" b="1" dirty="0">
                <a:solidFill>
                  <a:srgbClr val="4478BC"/>
                </a:solidFill>
                <a:ea typeface="Raleway"/>
                <a:cs typeface="Raleway"/>
                <a:sym typeface="Raleway"/>
              </a:rPr>
              <a:t>build real connections</a:t>
            </a:r>
            <a:r>
              <a:rPr lang="en-US" sz="3000" b="1" dirty="0">
                <a:solidFill>
                  <a:srgbClr val="409995"/>
                </a:solidFill>
                <a:ea typeface="Raleway"/>
                <a:cs typeface="Raleway"/>
                <a:sym typeface="Raleway"/>
              </a:rPr>
              <a:t> </a:t>
            </a:r>
            <a:r>
              <a:rPr lang="en-US" sz="3000" dirty="0">
                <a:solidFill>
                  <a:schemeClr val="dk1"/>
                </a:solidFill>
                <a:ea typeface="Raleway"/>
                <a:cs typeface="Raleway"/>
                <a:sym typeface="Raleway"/>
              </a:rPr>
              <a:t>with other academics nationally and internationally, both in my field and across discipline boundaries.”</a:t>
            </a:r>
          </a:p>
        </p:txBody>
      </p:sp>
    </p:spTree>
    <p:extLst>
      <p:ext uri="{BB962C8B-B14F-4D97-AF65-F5344CB8AC3E}">
        <p14:creationId xmlns:p14="http://schemas.microsoft.com/office/powerpoint/2010/main" val="6244615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1782548"/>
          </a:xfrm>
        </p:spPr>
        <p:txBody>
          <a:bodyPr>
            <a:normAutofit fontScale="92500" lnSpcReduction="10000"/>
          </a:bodyPr>
          <a:lstStyle/>
          <a:p>
            <a:pPr marL="0" indent="0">
              <a:buNone/>
            </a:pPr>
            <a:r>
              <a:rPr lang="en-US" dirty="0" smtClean="0"/>
              <a:t>1 | Disambiguate</a:t>
            </a:r>
          </a:p>
          <a:p>
            <a:pPr marL="0" indent="0">
              <a:buNone/>
            </a:pPr>
            <a:r>
              <a:rPr lang="en-US" dirty="0" smtClean="0"/>
              <a:t>2 | Show (Figshare  or other repository)</a:t>
            </a:r>
          </a:p>
          <a:p>
            <a:pPr marL="0" indent="0">
              <a:buNone/>
            </a:pPr>
            <a:r>
              <a:rPr lang="en-US" dirty="0"/>
              <a:t>3</a:t>
            </a:r>
            <a:r>
              <a:rPr lang="en-US" dirty="0" smtClean="0"/>
              <a:t> | Tell (Twitter, blog, podcast)</a:t>
            </a:r>
          </a:p>
          <a:p>
            <a:pPr marL="0" indent="0">
              <a:buNone/>
            </a:pPr>
            <a:r>
              <a:rPr lang="en-US" dirty="0"/>
              <a:t>4</a:t>
            </a:r>
            <a:r>
              <a:rPr lang="en-US" dirty="0" smtClean="0"/>
              <a:t> | Curate (professional networking sites, website)</a:t>
            </a:r>
            <a:endParaRPr lang="en-US" dirty="0"/>
          </a:p>
        </p:txBody>
      </p:sp>
      <p:sp>
        <p:nvSpPr>
          <p:cNvPr id="5" name="Title 1"/>
          <p:cNvSpPr>
            <a:spLocks noGrp="1"/>
          </p:cNvSpPr>
          <p:nvPr>
            <p:ph type="title"/>
          </p:nvPr>
        </p:nvSpPr>
        <p:spPr>
          <a:xfrm>
            <a:off x="0" y="321727"/>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the process</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2115979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4" name="Shape 327"/>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chemeClr val="dk1"/>
                </a:solidFill>
                <a:latin typeface="Montserrat"/>
                <a:ea typeface="Montserrat"/>
                <a:cs typeface="Montserrat"/>
                <a:sym typeface="Montserrat"/>
              </a:rPr>
              <a:t>DISAMBIGUATE.</a:t>
            </a:r>
            <a:endParaRPr lang="en-US" sz="4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4305578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pic>
        <p:nvPicPr>
          <p:cNvPr id="288" name="Shape 288" descr="Picture1.png"/>
          <p:cNvPicPr preferRelativeResize="0"/>
          <p:nvPr/>
        </p:nvPicPr>
        <p:blipFill>
          <a:blip r:embed="rId3">
            <a:alphaModFix/>
          </a:blip>
          <a:stretch>
            <a:fillRect/>
          </a:stretch>
        </p:blipFill>
        <p:spPr>
          <a:xfrm>
            <a:off x="0" y="2608384"/>
            <a:ext cx="9144000" cy="1641230"/>
          </a:xfrm>
          <a:prstGeom prst="rect">
            <a:avLst/>
          </a:prstGeom>
          <a:noFill/>
          <a:ln>
            <a:noFill/>
          </a:ln>
        </p:spPr>
      </p:pic>
      <p:sp>
        <p:nvSpPr>
          <p:cNvPr id="289" name="Shape 289"/>
          <p:cNvSpPr txBox="1"/>
          <p:nvPr/>
        </p:nvSpPr>
        <p:spPr>
          <a:xfrm>
            <a:off x="256125" y="2153700"/>
            <a:ext cx="3640500" cy="362700"/>
          </a:xfrm>
          <a:prstGeom prst="rect">
            <a:avLst/>
          </a:prstGeom>
          <a:noFill/>
          <a:ln>
            <a:noFill/>
          </a:ln>
        </p:spPr>
        <p:txBody>
          <a:bodyPr lIns="91425" tIns="91425" rIns="91425" bIns="91425" anchor="t" anchorCtr="0">
            <a:noAutofit/>
          </a:bodyPr>
          <a:lstStyle/>
          <a:p>
            <a:pPr lvl="0">
              <a:spcBef>
                <a:spcPts val="0"/>
              </a:spcBef>
              <a:buNone/>
            </a:pPr>
            <a:r>
              <a:rPr lang="en-US" sz="3000" b="1" dirty="0">
                <a:latin typeface="Montserrat"/>
                <a:ea typeface="Montserrat"/>
                <a:cs typeface="Montserrat"/>
                <a:sym typeface="Montserrat"/>
              </a:rPr>
              <a:t>ALISON HILL, PHD</a:t>
            </a:r>
          </a:p>
        </p:txBody>
      </p:sp>
    </p:spTree>
    <p:extLst>
      <p:ext uri="{BB962C8B-B14F-4D97-AF65-F5344CB8AC3E}">
        <p14:creationId xmlns:p14="http://schemas.microsoft.com/office/powerpoint/2010/main" val="13756246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Shape 295"/>
          <p:cNvSpPr txBox="1"/>
          <p:nvPr/>
        </p:nvSpPr>
        <p:spPr>
          <a:xfrm>
            <a:off x="303537" y="2088907"/>
            <a:ext cx="5376900" cy="2554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dirty="0">
                <a:solidFill>
                  <a:schemeClr val="dk1"/>
                </a:solidFill>
                <a:latin typeface="Montserrat"/>
                <a:ea typeface="Montserrat"/>
                <a:cs typeface="Montserrat"/>
                <a:sym typeface="Montserrat"/>
              </a:rPr>
              <a:t>YOUR SCIENCE IS </a:t>
            </a:r>
            <a:r>
              <a:rPr lang="en-US" sz="3200" b="1" dirty="0">
                <a:solidFill>
                  <a:srgbClr val="4189CC"/>
                </a:solidFill>
                <a:latin typeface="Montserrat"/>
                <a:ea typeface="Montserrat"/>
                <a:cs typeface="Montserrat"/>
                <a:sym typeface="Montserrat"/>
              </a:rPr>
              <a:t>MORE THAN A LIST OF ARTICLES</a:t>
            </a:r>
            <a:r>
              <a:rPr lang="en-US" sz="3200" b="1" dirty="0">
                <a:solidFill>
                  <a:schemeClr val="dk1"/>
                </a:solidFill>
                <a:latin typeface="Montserrat"/>
                <a:ea typeface="Montserrat"/>
                <a:cs typeface="Montserrat"/>
                <a:sym typeface="Montserrat"/>
              </a:rPr>
              <a:t>, SO YOU NEED TO LINK THE OTHER STUFF </a:t>
            </a:r>
            <a:r>
              <a:rPr lang="en-US" sz="3200" b="1" dirty="0">
                <a:solidFill>
                  <a:srgbClr val="4189CC"/>
                </a:solidFill>
                <a:latin typeface="Montserrat"/>
                <a:ea typeface="Montserrat"/>
                <a:cs typeface="Montserrat"/>
                <a:sym typeface="Montserrat"/>
              </a:rPr>
              <a:t>TO THE RIGHT YOU.</a:t>
            </a:r>
          </a:p>
        </p:txBody>
      </p:sp>
    </p:spTree>
    <p:extLst>
      <p:ext uri="{BB962C8B-B14F-4D97-AF65-F5344CB8AC3E}">
        <p14:creationId xmlns:p14="http://schemas.microsoft.com/office/powerpoint/2010/main" val="7495746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0811" t="13957" r="9594"/>
          <a:stretch/>
        </p:blipFill>
        <p:spPr>
          <a:xfrm>
            <a:off x="234778" y="383060"/>
            <a:ext cx="8705926" cy="5801552"/>
          </a:xfrm>
          <a:prstGeom prst="rect">
            <a:avLst/>
          </a:prstGeom>
          <a:ln>
            <a:noFill/>
          </a:ln>
          <a:effectLst>
            <a:outerShdw blurRad="190500" algn="tl" rotWithShape="0">
              <a:srgbClr val="000000">
                <a:alpha val="70000"/>
              </a:srgbClr>
            </a:outerShdw>
          </a:effectLst>
        </p:spPr>
      </p:pic>
      <p:grpSp>
        <p:nvGrpSpPr>
          <p:cNvPr id="3" name="Group 2"/>
          <p:cNvGrpSpPr/>
          <p:nvPr/>
        </p:nvGrpSpPr>
        <p:grpSpPr>
          <a:xfrm>
            <a:off x="993394" y="6019411"/>
            <a:ext cx="7188693" cy="592842"/>
            <a:chOff x="1990009" y="5884053"/>
            <a:chExt cx="6521068" cy="592842"/>
          </a:xfrm>
        </p:grpSpPr>
        <p:sp>
          <p:nvSpPr>
            <p:cNvPr id="4" name="TextBox 3"/>
            <p:cNvSpPr txBox="1"/>
            <p:nvPr/>
          </p:nvSpPr>
          <p:spPr>
            <a:xfrm>
              <a:off x="2640970" y="5941302"/>
              <a:ext cx="5870107" cy="369332"/>
            </a:xfrm>
            <a:prstGeom prst="rect">
              <a:avLst/>
            </a:prstGeom>
            <a:noFill/>
          </p:spPr>
          <p:txBody>
            <a:bodyPr wrap="square" rtlCol="0">
              <a:spAutoFit/>
            </a:bodyPr>
            <a:lstStyle/>
            <a:p>
              <a:r>
                <a:rPr lang="en-US" dirty="0" smtClean="0"/>
                <a:t>PARTICIPATE: Let’s all get an ORCID!...or make some updates.</a:t>
              </a:r>
              <a:endParaRPr lang="en-US" dirty="0"/>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0009" y="5884053"/>
              <a:ext cx="701761" cy="592842"/>
            </a:xfrm>
            <a:prstGeom prst="rect">
              <a:avLst/>
            </a:prstGeom>
          </p:spPr>
        </p:pic>
      </p:grpSp>
      <p:pic>
        <p:nvPicPr>
          <p:cNvPr id="6" name="Picture 5"/>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13055" t="50182" r="82500" b="33617"/>
          <a:stretch>
            <a:fillRect/>
          </a:stretch>
        </p:blipFill>
        <p:spPr bwMode="auto">
          <a:xfrm rot="10385381">
            <a:off x="1253161" y="1196609"/>
            <a:ext cx="568325" cy="1277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498032" y="2614286"/>
            <a:ext cx="2078582" cy="369332"/>
          </a:xfrm>
          <a:prstGeom prst="rect">
            <a:avLst/>
          </a:prstGeom>
          <a:noFill/>
        </p:spPr>
        <p:txBody>
          <a:bodyPr wrap="none" rtlCol="0">
            <a:spAutoFit/>
          </a:bodyPr>
          <a:lstStyle/>
          <a:p>
            <a:r>
              <a:rPr lang="en-US" dirty="0" smtClean="0"/>
              <a:t>Your researcher ID #</a:t>
            </a:r>
            <a:endParaRPr lang="en-US" dirty="0"/>
          </a:p>
        </p:txBody>
      </p:sp>
    </p:spTree>
    <p:extLst>
      <p:ext uri="{BB962C8B-B14F-4D97-AF65-F5344CB8AC3E}">
        <p14:creationId xmlns:p14="http://schemas.microsoft.com/office/powerpoint/2010/main" val="16651408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4" name="Shape 327"/>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chemeClr val="dk1"/>
                </a:solidFill>
                <a:latin typeface="Montserrat"/>
                <a:ea typeface="Montserrat"/>
                <a:cs typeface="Montserrat"/>
                <a:sym typeface="Montserrat"/>
              </a:rPr>
              <a:t>SHOW.</a:t>
            </a:r>
            <a:endParaRPr lang="en-US" sz="4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6572739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19730" y="1356069"/>
            <a:ext cx="8725415" cy="3141791"/>
          </a:xfrm>
        </p:spPr>
        <p:txBody>
          <a:bodyPr>
            <a:normAutofit/>
          </a:bodyPr>
          <a:lstStyle/>
          <a:p>
            <a:pPr marL="0" indent="0">
              <a:buNone/>
            </a:pPr>
            <a:r>
              <a:rPr lang="en-US" dirty="0" smtClean="0"/>
              <a:t>1 | Considerations for cultivating your scholarly presence</a:t>
            </a:r>
          </a:p>
          <a:p>
            <a:pPr lvl="1">
              <a:buFont typeface="Wingdings" charset="2"/>
              <a:buChar char="§"/>
            </a:pPr>
            <a:r>
              <a:rPr lang="en-US" dirty="0" smtClean="0"/>
              <a:t>Who</a:t>
            </a:r>
          </a:p>
          <a:p>
            <a:pPr lvl="1">
              <a:buFont typeface="Wingdings" charset="2"/>
              <a:buChar char="§"/>
            </a:pPr>
            <a:r>
              <a:rPr lang="en-US" dirty="0" smtClean="0"/>
              <a:t>Why</a:t>
            </a:r>
          </a:p>
          <a:p>
            <a:pPr lvl="1">
              <a:buFont typeface="Wingdings" charset="2"/>
              <a:buChar char="§"/>
            </a:pPr>
            <a:r>
              <a:rPr lang="en-US" dirty="0" smtClean="0"/>
              <a:t>How</a:t>
            </a:r>
          </a:p>
          <a:p>
            <a:pPr marL="0" indent="0">
              <a:buNone/>
            </a:pPr>
            <a:r>
              <a:rPr lang="en-US" dirty="0" smtClean="0"/>
              <a:t>2 | How to build a better biography – we’ll do it together!</a:t>
            </a:r>
            <a:endParaRPr lang="en-US" i="1" dirty="0" smtClean="0"/>
          </a:p>
          <a:p>
            <a:pPr marL="0" indent="0">
              <a:buNone/>
            </a:pPr>
            <a:r>
              <a:rPr lang="en-US" dirty="0" smtClean="0"/>
              <a:t>3 | Refining and expanding on your initial efforts</a:t>
            </a:r>
          </a:p>
          <a:p>
            <a:pPr marL="0" indent="0">
              <a:buNone/>
            </a:pPr>
            <a:endParaRPr lang="en-US" i="1" dirty="0" smtClean="0"/>
          </a:p>
        </p:txBody>
      </p:sp>
      <p:sp>
        <p:nvSpPr>
          <p:cNvPr id="5" name="Title 1"/>
          <p:cNvSpPr>
            <a:spLocks noGrp="1"/>
          </p:cNvSpPr>
          <p:nvPr>
            <p:ph type="title"/>
          </p:nvPr>
        </p:nvSpPr>
        <p:spPr>
          <a:xfrm>
            <a:off x="0" y="210514"/>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roadmap</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4938375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p:nvPr/>
        </p:nvSpPr>
        <p:spPr>
          <a:xfrm>
            <a:off x="303537" y="2088907"/>
            <a:ext cx="5376900" cy="2554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3200" b="1" dirty="0">
                <a:solidFill>
                  <a:schemeClr val="dk1"/>
                </a:solidFill>
                <a:latin typeface="Montserrat"/>
                <a:ea typeface="Montserrat"/>
                <a:cs typeface="Montserrat"/>
                <a:sym typeface="Montserrat"/>
              </a:rPr>
              <a:t>YOU ARE </a:t>
            </a:r>
            <a:r>
              <a:rPr lang="en-US" sz="3200" b="1" dirty="0">
                <a:solidFill>
                  <a:srgbClr val="3BB6DB"/>
                </a:solidFill>
                <a:latin typeface="Montserrat"/>
                <a:ea typeface="Montserrat"/>
                <a:cs typeface="Montserrat"/>
                <a:sym typeface="Montserrat"/>
              </a:rPr>
              <a:t>MORE THAN A LIST OF ARTICLES,</a:t>
            </a:r>
            <a:r>
              <a:rPr lang="en-US" sz="3200" b="1" dirty="0">
                <a:solidFill>
                  <a:schemeClr val="dk1"/>
                </a:solidFill>
                <a:latin typeface="Montserrat"/>
                <a:ea typeface="Montserrat"/>
                <a:cs typeface="Montserrat"/>
                <a:sym typeface="Montserrat"/>
              </a:rPr>
              <a:t> SO YOU NEED TO TELL THE WHOLE STORY.</a:t>
            </a:r>
          </a:p>
        </p:txBody>
      </p:sp>
    </p:spTree>
    <p:extLst>
      <p:ext uri="{BB962C8B-B14F-4D97-AF65-F5344CB8AC3E}">
        <p14:creationId xmlns:p14="http://schemas.microsoft.com/office/powerpoint/2010/main" val="27320781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Shape 313"/>
          <p:cNvSpPr txBox="1"/>
          <p:nvPr/>
        </p:nvSpPr>
        <p:spPr>
          <a:xfrm>
            <a:off x="465750" y="1249500"/>
            <a:ext cx="8212500" cy="3000000"/>
          </a:xfrm>
          <a:prstGeom prst="rect">
            <a:avLst/>
          </a:prstGeom>
          <a:noFill/>
          <a:ln>
            <a:noFill/>
          </a:ln>
        </p:spPr>
        <p:txBody>
          <a:bodyPr lIns="91425" tIns="91425" rIns="91425" bIns="91425" anchor="ctr" anchorCtr="0">
            <a:noAutofit/>
          </a:bodyPr>
          <a:lstStyle/>
          <a:p>
            <a:pPr lvl="0" rtl="0">
              <a:spcBef>
                <a:spcPts val="0"/>
              </a:spcBef>
              <a:buNone/>
            </a:pPr>
            <a:r>
              <a:rPr lang="en-US" sz="3000" dirty="0">
                <a:ea typeface="Quicksand"/>
                <a:cs typeface="Quicksand"/>
                <a:sym typeface="Quicksand"/>
              </a:rPr>
              <a:t/>
            </a:r>
            <a:br>
              <a:rPr lang="en-US" sz="3000" dirty="0">
                <a:ea typeface="Quicksand"/>
                <a:cs typeface="Quicksand"/>
                <a:sym typeface="Quicksand"/>
              </a:rPr>
            </a:br>
            <a:r>
              <a:rPr lang="en-US" sz="3000" dirty="0">
                <a:ea typeface="Quicksand"/>
                <a:cs typeface="Quicksand"/>
                <a:sym typeface="Quicksand"/>
              </a:rPr>
              <a:t>The modern scientist develops code in the open, publishes data and code open source, posts preprints, submits to and reviews for traditional journals, but may also write blog posts and use social media....</a:t>
            </a:r>
            <a:r>
              <a:rPr lang="en-US" sz="3000" b="1" dirty="0">
                <a:solidFill>
                  <a:srgbClr val="3BB6DB"/>
                </a:solidFill>
                <a:ea typeface="Quicksand"/>
                <a:cs typeface="Quicksand"/>
                <a:sym typeface="Quicksand"/>
              </a:rPr>
              <a:t>These activities can dramatically increase the profile of scientists, particularly junior scientists, if done well. </a:t>
            </a:r>
          </a:p>
        </p:txBody>
      </p:sp>
      <p:sp>
        <p:nvSpPr>
          <p:cNvPr id="314" name="Shape 314"/>
          <p:cNvSpPr txBox="1"/>
          <p:nvPr/>
        </p:nvSpPr>
        <p:spPr>
          <a:xfrm>
            <a:off x="465750" y="5217525"/>
            <a:ext cx="5493900" cy="641100"/>
          </a:xfrm>
          <a:prstGeom prst="rect">
            <a:avLst/>
          </a:prstGeom>
          <a:noFill/>
          <a:ln>
            <a:noFill/>
          </a:ln>
        </p:spPr>
        <p:txBody>
          <a:bodyPr lIns="91425" tIns="91425" rIns="91425" bIns="91425" anchor="t" anchorCtr="0">
            <a:noAutofit/>
          </a:bodyPr>
          <a:lstStyle/>
          <a:p>
            <a:pPr lvl="0">
              <a:spcBef>
                <a:spcPts val="0"/>
              </a:spcBef>
              <a:buNone/>
            </a:pPr>
            <a:r>
              <a:rPr lang="en-US" sz="1800" dirty="0">
                <a:ea typeface="Quicksand"/>
                <a:cs typeface="Quicksand"/>
                <a:sym typeface="Quicksand"/>
              </a:rPr>
              <a:t>Jeff Leek, PhD</a:t>
            </a:r>
          </a:p>
          <a:p>
            <a:pPr lvl="0">
              <a:spcBef>
                <a:spcPts val="0"/>
              </a:spcBef>
              <a:buNone/>
            </a:pPr>
            <a:r>
              <a:rPr lang="en-US" sz="1800" dirty="0">
                <a:ea typeface="Quicksand"/>
                <a:cs typeface="Quicksand"/>
                <a:sym typeface="Quicksand"/>
              </a:rPr>
              <a:t>Paraphrased from </a:t>
            </a:r>
            <a:r>
              <a:rPr lang="en-US" sz="1800" u="sng" dirty="0">
                <a:solidFill>
                  <a:schemeClr val="hlink"/>
                </a:solidFill>
                <a:ea typeface="Quicksand"/>
                <a:cs typeface="Quicksand"/>
                <a:sym typeface="Quicksand"/>
                <a:hlinkClick r:id="rId3"/>
              </a:rPr>
              <a:t>How to Be a Modern Scientist</a:t>
            </a:r>
          </a:p>
          <a:p>
            <a:pPr lvl="0">
              <a:spcBef>
                <a:spcPts val="0"/>
              </a:spcBef>
              <a:buNone/>
            </a:pPr>
            <a:r>
              <a:rPr lang="en-US" sz="1800" dirty="0">
                <a:ea typeface="Quicksand"/>
                <a:cs typeface="Quicksand"/>
                <a:sym typeface="Quicksand"/>
              </a:rPr>
              <a:t>Associate Professor of Biostatistics</a:t>
            </a:r>
          </a:p>
          <a:p>
            <a:pPr lvl="0">
              <a:spcBef>
                <a:spcPts val="0"/>
              </a:spcBef>
              <a:buNone/>
            </a:pPr>
            <a:r>
              <a:rPr lang="en-US" sz="1800" dirty="0">
                <a:ea typeface="Quicksand"/>
                <a:cs typeface="Quicksand"/>
                <a:sym typeface="Quicksand"/>
              </a:rPr>
              <a:t>Johns Hopkins Bloomberg School of Public Health</a:t>
            </a:r>
          </a:p>
        </p:txBody>
      </p:sp>
    </p:spTree>
    <p:extLst>
      <p:ext uri="{BB962C8B-B14F-4D97-AF65-F5344CB8AC3E}">
        <p14:creationId xmlns:p14="http://schemas.microsoft.com/office/powerpoint/2010/main" val="46101858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053" y="694723"/>
            <a:ext cx="8084795" cy="5063524"/>
          </a:xfrm>
          <a:prstGeom prst="rect">
            <a:avLst/>
          </a:prstGeom>
          <a:ln>
            <a:noFill/>
          </a:ln>
          <a:effectLst>
            <a:outerShdw blurRad="190500" algn="tl" rotWithShape="0">
              <a:srgbClr val="000000">
                <a:alpha val="70000"/>
              </a:srgbClr>
            </a:outerShdw>
          </a:effectLst>
        </p:spPr>
      </p:pic>
      <p:sp>
        <p:nvSpPr>
          <p:cNvPr id="3" name="TextBox 2"/>
          <p:cNvSpPr txBox="1"/>
          <p:nvPr/>
        </p:nvSpPr>
        <p:spPr>
          <a:xfrm>
            <a:off x="2755557" y="5881816"/>
            <a:ext cx="3361369" cy="523220"/>
          </a:xfrm>
          <a:prstGeom prst="rect">
            <a:avLst/>
          </a:prstGeom>
          <a:noFill/>
        </p:spPr>
        <p:txBody>
          <a:bodyPr wrap="none" rtlCol="0">
            <a:spAutoFit/>
          </a:bodyPr>
          <a:lstStyle/>
          <a:p>
            <a:r>
              <a:rPr lang="en-US" sz="2800" dirty="0" smtClean="0"/>
              <a:t>Check out biorxiv.org!</a:t>
            </a:r>
            <a:endParaRPr lang="en-US" sz="2800" dirty="0"/>
          </a:p>
        </p:txBody>
      </p:sp>
    </p:spTree>
    <p:extLst>
      <p:ext uri="{BB962C8B-B14F-4D97-AF65-F5344CB8AC3E}">
        <p14:creationId xmlns:p14="http://schemas.microsoft.com/office/powerpoint/2010/main" val="5797443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grpSp>
        <p:nvGrpSpPr>
          <p:cNvPr id="2" name="Group 1"/>
          <p:cNvGrpSpPr/>
          <p:nvPr/>
        </p:nvGrpSpPr>
        <p:grpSpPr>
          <a:xfrm>
            <a:off x="1790875" y="447649"/>
            <a:ext cx="5539219" cy="5494600"/>
            <a:chOff x="1790875" y="447649"/>
            <a:chExt cx="5539219" cy="5494600"/>
          </a:xfrm>
        </p:grpSpPr>
        <p:pic>
          <p:nvPicPr>
            <p:cNvPr id="299" name="Shape 299"/>
            <p:cNvPicPr preferRelativeResize="0"/>
            <p:nvPr/>
          </p:nvPicPr>
          <p:blipFill rotWithShape="1">
            <a:blip r:embed="rId3">
              <a:alphaModFix/>
            </a:blip>
            <a:srcRect t="23007" r="2704" b="3343"/>
            <a:stretch/>
          </p:blipFill>
          <p:spPr>
            <a:xfrm>
              <a:off x="1790875" y="3153875"/>
              <a:ext cx="5409850" cy="2788374"/>
            </a:xfrm>
            <a:prstGeom prst="rect">
              <a:avLst/>
            </a:prstGeom>
            <a:ln>
              <a:noFill/>
            </a:ln>
            <a:effectLst>
              <a:outerShdw blurRad="190500" algn="tl" rotWithShape="0">
                <a:srgbClr val="000000">
                  <a:alpha val="70000"/>
                </a:srgbClr>
              </a:outerShdw>
            </a:effectLst>
          </p:spPr>
        </p:pic>
        <p:pic>
          <p:nvPicPr>
            <p:cNvPr id="300" name="Shape 300"/>
            <p:cNvPicPr preferRelativeResize="0"/>
            <p:nvPr/>
          </p:nvPicPr>
          <p:blipFill>
            <a:blip r:embed="rId4">
              <a:alphaModFix/>
            </a:blip>
            <a:stretch>
              <a:fillRect/>
            </a:stretch>
          </p:blipFill>
          <p:spPr>
            <a:xfrm>
              <a:off x="1813900" y="447649"/>
              <a:ext cx="5516194" cy="2623449"/>
            </a:xfrm>
            <a:prstGeom prst="rect">
              <a:avLst/>
            </a:prstGeom>
            <a:ln>
              <a:noFill/>
            </a:ln>
            <a:effectLst>
              <a:outerShdw blurRad="190500" algn="tl" rotWithShape="0">
                <a:srgbClr val="000000">
                  <a:alpha val="70000"/>
                </a:srgbClr>
              </a:outerShdw>
            </a:effectLst>
          </p:spPr>
        </p:pic>
      </p:grpSp>
    </p:spTree>
    <p:extLst>
      <p:ext uri="{BB962C8B-B14F-4D97-AF65-F5344CB8AC3E}">
        <p14:creationId xmlns:p14="http://schemas.microsoft.com/office/powerpoint/2010/main" val="18528762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Shape 438"/>
          <p:cNvSpPr txBox="1"/>
          <p:nvPr/>
        </p:nvSpPr>
        <p:spPr>
          <a:xfrm>
            <a:off x="1118425" y="860325"/>
            <a:ext cx="7079100" cy="825900"/>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439" name="Shape 439" descr="noun_586110_cc.png"/>
          <p:cNvPicPr preferRelativeResize="0"/>
          <p:nvPr/>
        </p:nvPicPr>
        <p:blipFill rotWithShape="1">
          <a:blip r:embed="rId3">
            <a:alphaModFix/>
          </a:blip>
          <a:srcRect b="16015"/>
          <a:stretch/>
        </p:blipFill>
        <p:spPr>
          <a:xfrm>
            <a:off x="385918" y="1903569"/>
            <a:ext cx="1517435" cy="1193149"/>
          </a:xfrm>
          <a:prstGeom prst="rect">
            <a:avLst/>
          </a:prstGeom>
          <a:noFill/>
          <a:ln>
            <a:noFill/>
          </a:ln>
        </p:spPr>
      </p:pic>
      <p:sp>
        <p:nvSpPr>
          <p:cNvPr id="440" name="Shape 440"/>
          <p:cNvSpPr txBox="1"/>
          <p:nvPr/>
        </p:nvSpPr>
        <p:spPr>
          <a:xfrm>
            <a:off x="1868150" y="2143425"/>
            <a:ext cx="6464700" cy="368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333333"/>
                </a:solidFill>
                <a:highlight>
                  <a:srgbClr val="FFFFFF"/>
                </a:highlight>
                <a:latin typeface="Quicksand"/>
                <a:ea typeface="Quicksand"/>
                <a:cs typeface="Quicksand"/>
                <a:sym typeface="Quicksand"/>
              </a:rPr>
              <a:t>✔ </a:t>
            </a:r>
            <a:r>
              <a:rPr lang="en-US" sz="2400" b="1">
                <a:solidFill>
                  <a:srgbClr val="EE6D24"/>
                </a:solidFill>
                <a:highlight>
                  <a:srgbClr val="FFFFFF"/>
                </a:highlight>
                <a:latin typeface="Quicksand"/>
                <a:ea typeface="Quicksand"/>
                <a:cs typeface="Quicksand"/>
                <a:sym typeface="Quicksand"/>
              </a:rPr>
              <a:t>DISCOVERABILITY (METADATA!)</a:t>
            </a:r>
          </a:p>
          <a:p>
            <a:pPr lvl="0" rtl="0">
              <a:spcBef>
                <a:spcPts val="0"/>
              </a:spcBef>
              <a:buNone/>
            </a:pPr>
            <a:r>
              <a:rPr lang="en-US" sz="2400" b="1">
                <a:solidFill>
                  <a:schemeClr val="dk1"/>
                </a:solidFill>
                <a:highlight>
                  <a:srgbClr val="FFFFFF"/>
                </a:highlight>
                <a:latin typeface="Quicksand"/>
                <a:ea typeface="Quicksand"/>
                <a:cs typeface="Quicksand"/>
                <a:sym typeface="Quicksand"/>
              </a:rPr>
              <a:t>✔+</a:t>
            </a:r>
            <a:r>
              <a:rPr lang="en-US" sz="2400" b="1">
                <a:solidFill>
                  <a:srgbClr val="EE6D24"/>
                </a:solidFill>
                <a:highlight>
                  <a:srgbClr val="FFFFFF"/>
                </a:highlight>
                <a:latin typeface="Quicksand"/>
                <a:ea typeface="Quicksand"/>
                <a:cs typeface="Quicksand"/>
                <a:sym typeface="Quicksand"/>
              </a:rPr>
              <a:t> OPEN ACCESS</a:t>
            </a:r>
          </a:p>
        </p:txBody>
      </p:sp>
      <p:grpSp>
        <p:nvGrpSpPr>
          <p:cNvPr id="441" name="Shape 441"/>
          <p:cNvGrpSpPr/>
          <p:nvPr/>
        </p:nvGrpSpPr>
        <p:grpSpPr>
          <a:xfrm>
            <a:off x="412300" y="3532681"/>
            <a:ext cx="7133774" cy="1193150"/>
            <a:chOff x="412300" y="3532681"/>
            <a:chExt cx="7133774" cy="1193150"/>
          </a:xfrm>
        </p:grpSpPr>
        <p:pic>
          <p:nvPicPr>
            <p:cNvPr id="442" name="Shape 442" descr="noun_310979_cc.png"/>
            <p:cNvPicPr preferRelativeResize="0"/>
            <p:nvPr/>
          </p:nvPicPr>
          <p:blipFill rotWithShape="1">
            <a:blip r:embed="rId4">
              <a:alphaModFix/>
            </a:blip>
            <a:srcRect b="12990"/>
            <a:stretch/>
          </p:blipFill>
          <p:spPr>
            <a:xfrm>
              <a:off x="412300" y="3532681"/>
              <a:ext cx="1464666" cy="1193150"/>
            </a:xfrm>
            <a:prstGeom prst="rect">
              <a:avLst/>
            </a:prstGeom>
            <a:noFill/>
            <a:ln>
              <a:noFill/>
            </a:ln>
          </p:spPr>
        </p:pic>
        <p:sp>
          <p:nvSpPr>
            <p:cNvPr id="443" name="Shape 443"/>
            <p:cNvSpPr txBox="1"/>
            <p:nvPr/>
          </p:nvSpPr>
          <p:spPr>
            <a:xfrm>
              <a:off x="1966375" y="3633025"/>
              <a:ext cx="5579700" cy="368700"/>
            </a:xfrm>
            <a:prstGeom prst="rect">
              <a:avLst/>
            </a:prstGeom>
            <a:noFill/>
            <a:ln>
              <a:noFill/>
            </a:ln>
          </p:spPr>
          <p:txBody>
            <a:bodyPr lIns="91425" tIns="91425" rIns="91425" bIns="91425" anchor="t" anchorCtr="0">
              <a:noAutofit/>
            </a:bodyPr>
            <a:lstStyle/>
            <a:p>
              <a:pPr lvl="0" rtl="0">
                <a:spcBef>
                  <a:spcPts val="0"/>
                </a:spcBef>
                <a:buNone/>
              </a:pPr>
              <a:r>
                <a:rPr lang="en-US" sz="2400">
                  <a:solidFill>
                    <a:srgbClr val="333333"/>
                  </a:solidFill>
                  <a:highlight>
                    <a:srgbClr val="FFFFFF"/>
                  </a:highlight>
                  <a:latin typeface="Quicksand"/>
                  <a:ea typeface="Quicksand"/>
                  <a:cs typeface="Quicksand"/>
                  <a:sym typeface="Quicksand"/>
                </a:rPr>
                <a:t>✔ </a:t>
              </a:r>
              <a:r>
                <a:rPr lang="en-US" sz="2400" b="1">
                  <a:solidFill>
                    <a:srgbClr val="EE6D24"/>
                  </a:solidFill>
                  <a:highlight>
                    <a:srgbClr val="FFFFFF"/>
                  </a:highlight>
                  <a:latin typeface="Quicksand"/>
                  <a:ea typeface="Quicksand"/>
                  <a:cs typeface="Quicksand"/>
                  <a:sym typeface="Quicksand"/>
                </a:rPr>
                <a:t>DOI</a:t>
              </a:r>
            </a:p>
            <a:p>
              <a:pPr lvl="0" rtl="0">
                <a:spcBef>
                  <a:spcPts val="0"/>
                </a:spcBef>
                <a:buClr>
                  <a:schemeClr val="dk1"/>
                </a:buClr>
                <a:buSzPct val="45833"/>
                <a:buFont typeface="Arial"/>
                <a:buNone/>
              </a:pPr>
              <a:r>
                <a:rPr lang="en-US" sz="2400">
                  <a:solidFill>
                    <a:srgbClr val="333333"/>
                  </a:solidFill>
                  <a:highlight>
                    <a:srgbClr val="FFFFFF"/>
                  </a:highlight>
                  <a:latin typeface="Quicksand"/>
                  <a:ea typeface="Quicksand"/>
                  <a:cs typeface="Quicksand"/>
                  <a:sym typeface="Quicksand"/>
                </a:rPr>
                <a:t>✔ </a:t>
              </a:r>
              <a:r>
                <a:rPr lang="en-US" sz="2400" b="1">
                  <a:solidFill>
                    <a:srgbClr val="EE6D24"/>
                  </a:solidFill>
                  <a:highlight>
                    <a:srgbClr val="FFFFFF"/>
                  </a:highlight>
                  <a:latin typeface="Quicksand"/>
                  <a:ea typeface="Quicksand"/>
                  <a:cs typeface="Quicksand"/>
                  <a:sym typeface="Quicksand"/>
                </a:rPr>
                <a:t>CITATION STATEMENT</a:t>
              </a:r>
            </a:p>
            <a:p>
              <a:pPr lvl="0" rtl="0">
                <a:spcBef>
                  <a:spcPts val="0"/>
                </a:spcBef>
                <a:buNone/>
              </a:pPr>
              <a:endParaRPr sz="2400" b="1">
                <a:solidFill>
                  <a:srgbClr val="3EC0E8"/>
                </a:solidFill>
                <a:highlight>
                  <a:srgbClr val="FFFFFF"/>
                </a:highlight>
                <a:latin typeface="Quicksand"/>
                <a:ea typeface="Quicksand"/>
                <a:cs typeface="Quicksand"/>
                <a:sym typeface="Quicksand"/>
              </a:endParaRPr>
            </a:p>
          </p:txBody>
        </p:sp>
      </p:grpSp>
      <p:sp>
        <p:nvSpPr>
          <p:cNvPr id="444" name="Shape 444"/>
          <p:cNvSpPr txBox="1"/>
          <p:nvPr/>
        </p:nvSpPr>
        <p:spPr>
          <a:xfrm>
            <a:off x="385925" y="747250"/>
            <a:ext cx="4658100" cy="825900"/>
          </a:xfrm>
          <a:prstGeom prst="rect">
            <a:avLst/>
          </a:prstGeom>
          <a:noFill/>
          <a:ln>
            <a:noFill/>
          </a:ln>
        </p:spPr>
        <p:txBody>
          <a:bodyPr lIns="91425" tIns="91425" rIns="91425" bIns="91425" anchor="t" anchorCtr="0">
            <a:noAutofit/>
          </a:bodyPr>
          <a:lstStyle/>
          <a:p>
            <a:pPr lvl="0" rtl="0">
              <a:spcBef>
                <a:spcPts val="0"/>
              </a:spcBef>
              <a:buNone/>
            </a:pPr>
            <a:r>
              <a:rPr lang="en-US" sz="2400" b="1">
                <a:latin typeface="Raleway"/>
                <a:ea typeface="Raleway"/>
                <a:cs typeface="Raleway"/>
                <a:sym typeface="Raleway"/>
              </a:rPr>
              <a:t>CHOOSE &amp; </a:t>
            </a:r>
            <a:r>
              <a:rPr lang="en-US" sz="2400" b="1">
                <a:solidFill>
                  <a:srgbClr val="EE6D24"/>
                </a:solidFill>
                <a:latin typeface="Raleway"/>
                <a:ea typeface="Raleway"/>
                <a:cs typeface="Raleway"/>
                <a:sym typeface="Raleway"/>
              </a:rPr>
              <a:t>USE</a:t>
            </a:r>
            <a:r>
              <a:rPr lang="en-US" sz="2400" b="1">
                <a:solidFill>
                  <a:srgbClr val="3EC0E8"/>
                </a:solidFill>
                <a:latin typeface="Raleway"/>
                <a:ea typeface="Raleway"/>
                <a:cs typeface="Raleway"/>
                <a:sym typeface="Raleway"/>
              </a:rPr>
              <a:t> </a:t>
            </a:r>
            <a:r>
              <a:rPr lang="en-US" sz="2400" b="1">
                <a:latin typeface="Raleway"/>
                <a:ea typeface="Raleway"/>
                <a:cs typeface="Raleway"/>
                <a:sym typeface="Raleway"/>
              </a:rPr>
              <a:t>A REPOSITORY THAT PROVIDES:</a:t>
            </a:r>
          </a:p>
        </p:txBody>
      </p:sp>
      <p:sp>
        <p:nvSpPr>
          <p:cNvPr id="445" name="Shape 445"/>
          <p:cNvSpPr txBox="1"/>
          <p:nvPr/>
        </p:nvSpPr>
        <p:spPr>
          <a:xfrm>
            <a:off x="1903350" y="5468300"/>
            <a:ext cx="7275900" cy="368700"/>
          </a:xfrm>
          <a:prstGeom prst="rect">
            <a:avLst/>
          </a:prstGeom>
          <a:noFill/>
          <a:ln>
            <a:noFill/>
          </a:ln>
        </p:spPr>
        <p:txBody>
          <a:bodyPr lIns="91425" tIns="91425" rIns="91425" bIns="91425" anchor="t" anchorCtr="0">
            <a:noAutofit/>
          </a:bodyPr>
          <a:lstStyle/>
          <a:p>
            <a:pPr lvl="0" rtl="0">
              <a:spcBef>
                <a:spcPts val="0"/>
              </a:spcBef>
              <a:buNone/>
            </a:pPr>
            <a:r>
              <a:rPr lang="en-US" sz="2400" b="1">
                <a:solidFill>
                  <a:srgbClr val="333333"/>
                </a:solidFill>
                <a:highlight>
                  <a:srgbClr val="FFFFFF"/>
                </a:highlight>
                <a:latin typeface="Quicksand"/>
                <a:ea typeface="Quicksand"/>
                <a:cs typeface="Quicksand"/>
                <a:sym typeface="Quicksand"/>
              </a:rPr>
              <a:t>✔+</a:t>
            </a:r>
            <a:r>
              <a:rPr lang="en-US" sz="2400">
                <a:solidFill>
                  <a:srgbClr val="333333"/>
                </a:solidFill>
                <a:highlight>
                  <a:srgbClr val="FFFFFF"/>
                </a:highlight>
                <a:latin typeface="Quicksand"/>
                <a:ea typeface="Quicksand"/>
                <a:cs typeface="Quicksand"/>
                <a:sym typeface="Quicksand"/>
              </a:rPr>
              <a:t> </a:t>
            </a:r>
            <a:r>
              <a:rPr lang="en-US" sz="2400" b="1">
                <a:solidFill>
                  <a:srgbClr val="EE6D24"/>
                </a:solidFill>
                <a:highlight>
                  <a:srgbClr val="FFFFFF"/>
                </a:highlight>
                <a:latin typeface="Quicksand"/>
                <a:ea typeface="Quicksand"/>
                <a:cs typeface="Quicksand"/>
                <a:sym typeface="Quicksand"/>
              </a:rPr>
              <a:t>REUSE RIGHTS WITH A STANDARD LICENSE</a:t>
            </a:r>
          </a:p>
        </p:txBody>
      </p:sp>
      <p:pic>
        <p:nvPicPr>
          <p:cNvPr id="446" name="Shape 446" descr="noun_633204_cc.png"/>
          <p:cNvPicPr preferRelativeResize="0"/>
          <p:nvPr/>
        </p:nvPicPr>
        <p:blipFill rotWithShape="1">
          <a:blip r:embed="rId5">
            <a:alphaModFix/>
          </a:blip>
          <a:srcRect b="15333"/>
          <a:stretch/>
        </p:blipFill>
        <p:spPr>
          <a:xfrm>
            <a:off x="385920" y="5161768"/>
            <a:ext cx="1517435" cy="1202804"/>
          </a:xfrm>
          <a:prstGeom prst="rect">
            <a:avLst/>
          </a:prstGeom>
          <a:noFill/>
          <a:ln>
            <a:noFill/>
          </a:ln>
        </p:spPr>
      </p:pic>
    </p:spTree>
    <p:extLst>
      <p:ext uri="{BB962C8B-B14F-4D97-AF65-F5344CB8AC3E}">
        <p14:creationId xmlns:p14="http://schemas.microsoft.com/office/powerpoint/2010/main" val="6329239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838" t="15053" r="3648" b="2302"/>
          <a:stretch/>
        </p:blipFill>
        <p:spPr>
          <a:xfrm>
            <a:off x="308919" y="939112"/>
            <a:ext cx="8550876" cy="4658498"/>
          </a:xfrm>
          <a:prstGeom prst="rect">
            <a:avLst/>
          </a:prstGeom>
          <a:ln>
            <a:noFill/>
          </a:ln>
          <a:effectLst>
            <a:outerShdw blurRad="190500" algn="tl" rotWithShape="0">
              <a:srgbClr val="000000">
                <a:alpha val="70000"/>
              </a:srgbClr>
            </a:outerShdw>
          </a:effectLst>
        </p:spPr>
      </p:pic>
      <p:sp>
        <p:nvSpPr>
          <p:cNvPr id="3" name="TextBox 2"/>
          <p:cNvSpPr txBox="1"/>
          <p:nvPr/>
        </p:nvSpPr>
        <p:spPr>
          <a:xfrm>
            <a:off x="2265068" y="5894173"/>
            <a:ext cx="4779642" cy="523220"/>
          </a:xfrm>
          <a:prstGeom prst="rect">
            <a:avLst/>
          </a:prstGeom>
          <a:noFill/>
        </p:spPr>
        <p:txBody>
          <a:bodyPr wrap="none" rtlCol="0">
            <a:spAutoFit/>
          </a:bodyPr>
          <a:lstStyle/>
          <a:p>
            <a:r>
              <a:rPr lang="en-US" sz="2800" dirty="0" smtClean="0"/>
              <a:t>Check out figshare.com &amp; osf.io</a:t>
            </a:r>
            <a:endParaRPr lang="en-US" sz="2800" dirty="0"/>
          </a:p>
        </p:txBody>
      </p:sp>
    </p:spTree>
    <p:extLst>
      <p:ext uri="{BB962C8B-B14F-4D97-AF65-F5344CB8AC3E}">
        <p14:creationId xmlns:p14="http://schemas.microsoft.com/office/powerpoint/2010/main" val="3621695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pic>
        <p:nvPicPr>
          <p:cNvPr id="452" name="Shape 452" descr="zenodo-gradient-2500.png"/>
          <p:cNvPicPr preferRelativeResize="0"/>
          <p:nvPr/>
        </p:nvPicPr>
        <p:blipFill>
          <a:blip r:embed="rId3">
            <a:alphaModFix/>
          </a:blip>
          <a:stretch>
            <a:fillRect/>
          </a:stretch>
        </p:blipFill>
        <p:spPr>
          <a:xfrm>
            <a:off x="263025" y="336750"/>
            <a:ext cx="2834124" cy="1133650"/>
          </a:xfrm>
          <a:prstGeom prst="rect">
            <a:avLst/>
          </a:prstGeom>
          <a:noFill/>
          <a:ln>
            <a:noFill/>
          </a:ln>
        </p:spPr>
      </p:pic>
      <p:sp>
        <p:nvSpPr>
          <p:cNvPr id="453" name="Shape 453"/>
          <p:cNvSpPr txBox="1"/>
          <p:nvPr/>
        </p:nvSpPr>
        <p:spPr>
          <a:xfrm>
            <a:off x="263037" y="1485900"/>
            <a:ext cx="2834100" cy="381000"/>
          </a:xfrm>
          <a:prstGeom prst="rect">
            <a:avLst/>
          </a:prstGeom>
          <a:noFill/>
          <a:ln>
            <a:noFill/>
          </a:ln>
        </p:spPr>
        <p:txBody>
          <a:bodyPr lIns="91425" tIns="91425" rIns="91425" bIns="91425" anchor="t" anchorCtr="0">
            <a:noAutofit/>
          </a:bodyPr>
          <a:lstStyle/>
          <a:p>
            <a:pPr lvl="0" rtl="0">
              <a:spcBef>
                <a:spcPts val="0"/>
              </a:spcBef>
              <a:buNone/>
            </a:pPr>
            <a:r>
              <a:rPr lang="en-US">
                <a:latin typeface="Raleway"/>
                <a:ea typeface="Raleway"/>
                <a:cs typeface="Raleway"/>
                <a:sym typeface="Raleway"/>
              </a:rPr>
              <a:t>http://about.zenodo.org/</a:t>
            </a:r>
          </a:p>
        </p:txBody>
      </p:sp>
      <p:pic>
        <p:nvPicPr>
          <p:cNvPr id="454" name="Shape 454" descr="logo-figshare.png"/>
          <p:cNvPicPr preferRelativeResize="0"/>
          <p:nvPr/>
        </p:nvPicPr>
        <p:blipFill>
          <a:blip r:embed="rId4">
            <a:alphaModFix/>
          </a:blip>
          <a:stretch>
            <a:fillRect/>
          </a:stretch>
        </p:blipFill>
        <p:spPr>
          <a:xfrm>
            <a:off x="263050" y="1943100"/>
            <a:ext cx="2834125" cy="1069070"/>
          </a:xfrm>
          <a:prstGeom prst="rect">
            <a:avLst/>
          </a:prstGeom>
          <a:noFill/>
          <a:ln>
            <a:noFill/>
          </a:ln>
        </p:spPr>
      </p:pic>
      <p:sp>
        <p:nvSpPr>
          <p:cNvPr id="455" name="Shape 455"/>
          <p:cNvSpPr txBox="1"/>
          <p:nvPr/>
        </p:nvSpPr>
        <p:spPr>
          <a:xfrm>
            <a:off x="263062" y="2938625"/>
            <a:ext cx="2834100" cy="381000"/>
          </a:xfrm>
          <a:prstGeom prst="rect">
            <a:avLst/>
          </a:prstGeom>
          <a:noFill/>
          <a:ln>
            <a:noFill/>
          </a:ln>
        </p:spPr>
        <p:txBody>
          <a:bodyPr lIns="91425" tIns="91425" rIns="91425" bIns="91425" anchor="t" anchorCtr="0">
            <a:noAutofit/>
          </a:bodyPr>
          <a:lstStyle/>
          <a:p>
            <a:pPr lvl="0" rtl="0">
              <a:spcBef>
                <a:spcPts val="0"/>
              </a:spcBef>
              <a:buNone/>
            </a:pPr>
            <a:r>
              <a:rPr lang="en-US">
                <a:latin typeface="Raleway"/>
                <a:ea typeface="Raleway"/>
                <a:cs typeface="Raleway"/>
                <a:sym typeface="Raleway"/>
              </a:rPr>
              <a:t>https://figshare.com/</a:t>
            </a:r>
          </a:p>
        </p:txBody>
      </p:sp>
      <p:pic>
        <p:nvPicPr>
          <p:cNvPr id="456" name="Shape 456" descr="digitalcommons.png"/>
          <p:cNvPicPr preferRelativeResize="0"/>
          <p:nvPr/>
        </p:nvPicPr>
        <p:blipFill>
          <a:blip r:embed="rId5">
            <a:alphaModFix/>
          </a:blip>
          <a:stretch>
            <a:fillRect/>
          </a:stretch>
        </p:blipFill>
        <p:spPr>
          <a:xfrm>
            <a:off x="263025" y="3408674"/>
            <a:ext cx="4555698" cy="1069075"/>
          </a:xfrm>
          <a:prstGeom prst="rect">
            <a:avLst/>
          </a:prstGeom>
          <a:noFill/>
          <a:ln>
            <a:noFill/>
          </a:ln>
        </p:spPr>
      </p:pic>
      <p:sp>
        <p:nvSpPr>
          <p:cNvPr id="457" name="Shape 457"/>
          <p:cNvSpPr/>
          <p:nvPr/>
        </p:nvSpPr>
        <p:spPr>
          <a:xfrm>
            <a:off x="4264750" y="3637925"/>
            <a:ext cx="946500" cy="946500"/>
          </a:xfrm>
          <a:prstGeom prst="rect">
            <a:avLst/>
          </a:prstGeom>
          <a:solidFill>
            <a:schemeClr val="lt1"/>
          </a:solidFill>
          <a:ln>
            <a:noFill/>
          </a:ln>
        </p:spPr>
        <p:txBody>
          <a:bodyPr lIns="91425" tIns="91425" rIns="91425" bIns="91425" anchor="ctr" anchorCtr="0">
            <a:noAutofit/>
          </a:bodyPr>
          <a:lstStyle/>
          <a:p>
            <a:pPr lvl="0">
              <a:spcBef>
                <a:spcPts val="0"/>
              </a:spcBef>
              <a:buNone/>
            </a:pPr>
            <a:endParaRPr/>
          </a:p>
        </p:txBody>
      </p:sp>
      <p:sp>
        <p:nvSpPr>
          <p:cNvPr id="458" name="Shape 458"/>
          <p:cNvSpPr txBox="1"/>
          <p:nvPr/>
        </p:nvSpPr>
        <p:spPr>
          <a:xfrm>
            <a:off x="263076" y="4530025"/>
            <a:ext cx="3215100" cy="381000"/>
          </a:xfrm>
          <a:prstGeom prst="rect">
            <a:avLst/>
          </a:prstGeom>
          <a:noFill/>
          <a:ln>
            <a:noFill/>
          </a:ln>
        </p:spPr>
        <p:txBody>
          <a:bodyPr lIns="91425" tIns="91425" rIns="91425" bIns="91425" anchor="t" anchorCtr="0">
            <a:noAutofit/>
          </a:bodyPr>
          <a:lstStyle/>
          <a:p>
            <a:pPr lvl="0" rtl="0">
              <a:spcBef>
                <a:spcPts val="0"/>
              </a:spcBef>
              <a:buNone/>
            </a:pPr>
            <a:r>
              <a:rPr lang="en-US">
                <a:latin typeface="Raleway"/>
                <a:ea typeface="Raleway"/>
                <a:cs typeface="Raleway"/>
                <a:sym typeface="Raleway"/>
              </a:rPr>
              <a:t>http://digitalcommons.ohsu.edu/</a:t>
            </a:r>
          </a:p>
        </p:txBody>
      </p:sp>
      <p:pic>
        <p:nvPicPr>
          <p:cNvPr id="459" name="Shape 459" descr="github-logo.png"/>
          <p:cNvPicPr preferRelativeResize="0"/>
          <p:nvPr/>
        </p:nvPicPr>
        <p:blipFill>
          <a:blip r:embed="rId6">
            <a:alphaModFix/>
          </a:blip>
          <a:stretch>
            <a:fillRect/>
          </a:stretch>
        </p:blipFill>
        <p:spPr>
          <a:xfrm>
            <a:off x="263025" y="5137350"/>
            <a:ext cx="3055350" cy="1322375"/>
          </a:xfrm>
          <a:prstGeom prst="rect">
            <a:avLst/>
          </a:prstGeom>
          <a:noFill/>
          <a:ln>
            <a:noFill/>
          </a:ln>
        </p:spPr>
      </p:pic>
      <p:sp>
        <p:nvSpPr>
          <p:cNvPr id="460" name="Shape 460"/>
          <p:cNvSpPr txBox="1"/>
          <p:nvPr/>
        </p:nvSpPr>
        <p:spPr>
          <a:xfrm>
            <a:off x="263076" y="6352675"/>
            <a:ext cx="3215100" cy="381000"/>
          </a:xfrm>
          <a:prstGeom prst="rect">
            <a:avLst/>
          </a:prstGeom>
          <a:noFill/>
          <a:ln>
            <a:noFill/>
          </a:ln>
        </p:spPr>
        <p:txBody>
          <a:bodyPr lIns="91425" tIns="91425" rIns="91425" bIns="91425" anchor="t" anchorCtr="0">
            <a:noAutofit/>
          </a:bodyPr>
          <a:lstStyle/>
          <a:p>
            <a:pPr lvl="0" rtl="0">
              <a:spcBef>
                <a:spcPts val="0"/>
              </a:spcBef>
              <a:buNone/>
            </a:pPr>
            <a:r>
              <a:rPr lang="en-US">
                <a:latin typeface="Raleway"/>
                <a:ea typeface="Raleway"/>
                <a:cs typeface="Raleway"/>
                <a:sym typeface="Raleway"/>
              </a:rPr>
              <a:t>https://github.com/</a:t>
            </a:r>
          </a:p>
        </p:txBody>
      </p:sp>
      <p:sp>
        <p:nvSpPr>
          <p:cNvPr id="461" name="Shape 461"/>
          <p:cNvSpPr txBox="1"/>
          <p:nvPr/>
        </p:nvSpPr>
        <p:spPr>
          <a:xfrm>
            <a:off x="4778500" y="2544750"/>
            <a:ext cx="4301700" cy="1768500"/>
          </a:xfrm>
          <a:prstGeom prst="rect">
            <a:avLst/>
          </a:prstGeom>
          <a:noFill/>
          <a:ln>
            <a:noFill/>
          </a:ln>
        </p:spPr>
        <p:txBody>
          <a:bodyPr lIns="91425" tIns="91425" rIns="91425" bIns="91425" anchor="t" anchorCtr="0">
            <a:noAutofit/>
          </a:bodyPr>
          <a:lstStyle/>
          <a:p>
            <a:pPr lvl="0" rtl="0">
              <a:spcBef>
                <a:spcPts val="0"/>
              </a:spcBef>
              <a:buNone/>
            </a:pPr>
            <a:r>
              <a:rPr lang="en-US" sz="1800">
                <a:solidFill>
                  <a:srgbClr val="333333"/>
                </a:solidFill>
                <a:highlight>
                  <a:srgbClr val="FFFFFF"/>
                </a:highlight>
                <a:latin typeface="Raleway"/>
                <a:ea typeface="Raleway"/>
                <a:cs typeface="Raleway"/>
                <a:sym typeface="Raleway"/>
              </a:rPr>
              <a:t>✔ </a:t>
            </a:r>
            <a:r>
              <a:rPr lang="en-US" sz="1800" b="1">
                <a:highlight>
                  <a:srgbClr val="FFFFFF"/>
                </a:highlight>
                <a:latin typeface="Raleway"/>
                <a:ea typeface="Raleway"/>
                <a:cs typeface="Raleway"/>
                <a:sym typeface="Raleway"/>
              </a:rPr>
              <a:t>DISCOVERABILITY (METADATA!)</a:t>
            </a:r>
          </a:p>
          <a:p>
            <a:pPr lvl="0" rtl="0">
              <a:spcBef>
                <a:spcPts val="0"/>
              </a:spcBef>
              <a:buNone/>
            </a:pPr>
            <a:r>
              <a:rPr lang="en-US" sz="1800" b="1">
                <a:highlight>
                  <a:srgbClr val="FFFFFF"/>
                </a:highlight>
                <a:latin typeface="Raleway"/>
                <a:ea typeface="Raleway"/>
                <a:cs typeface="Raleway"/>
                <a:sym typeface="Raleway"/>
              </a:rPr>
              <a:t>✔ OPEN ACCESS</a:t>
            </a:r>
          </a:p>
          <a:p>
            <a:pPr lvl="0" rtl="0">
              <a:spcBef>
                <a:spcPts val="0"/>
              </a:spcBef>
              <a:buNone/>
            </a:pPr>
            <a:r>
              <a:rPr lang="en-US" sz="1800">
                <a:highlight>
                  <a:srgbClr val="FFFFFF"/>
                </a:highlight>
                <a:latin typeface="Raleway"/>
                <a:ea typeface="Raleway"/>
                <a:cs typeface="Raleway"/>
                <a:sym typeface="Raleway"/>
              </a:rPr>
              <a:t>✔ </a:t>
            </a:r>
            <a:r>
              <a:rPr lang="en-US" sz="1800" b="1">
                <a:highlight>
                  <a:srgbClr val="FFFFFF"/>
                </a:highlight>
                <a:latin typeface="Raleway"/>
                <a:ea typeface="Raleway"/>
                <a:cs typeface="Raleway"/>
                <a:sym typeface="Raleway"/>
              </a:rPr>
              <a:t>STANDARD LICENSE</a:t>
            </a:r>
          </a:p>
          <a:p>
            <a:pPr lvl="0" rtl="0">
              <a:spcBef>
                <a:spcPts val="0"/>
              </a:spcBef>
              <a:buNone/>
            </a:pPr>
            <a:r>
              <a:rPr lang="en-US" sz="1800">
                <a:highlight>
                  <a:srgbClr val="FFFFFF"/>
                </a:highlight>
                <a:latin typeface="Raleway"/>
                <a:ea typeface="Raleway"/>
                <a:cs typeface="Raleway"/>
                <a:sym typeface="Raleway"/>
              </a:rPr>
              <a:t>✔ </a:t>
            </a:r>
            <a:r>
              <a:rPr lang="en-US" sz="1800" b="1">
                <a:highlight>
                  <a:srgbClr val="FFFFFF"/>
                </a:highlight>
                <a:latin typeface="Raleway"/>
                <a:ea typeface="Raleway"/>
                <a:cs typeface="Raleway"/>
                <a:sym typeface="Raleway"/>
              </a:rPr>
              <a:t>DOI</a:t>
            </a:r>
          </a:p>
          <a:p>
            <a:pPr lvl="0" rtl="0">
              <a:spcBef>
                <a:spcPts val="0"/>
              </a:spcBef>
              <a:buNone/>
            </a:pPr>
            <a:r>
              <a:rPr lang="en-US" sz="1800">
                <a:highlight>
                  <a:srgbClr val="FFFFFF"/>
                </a:highlight>
                <a:latin typeface="Raleway"/>
                <a:ea typeface="Raleway"/>
                <a:cs typeface="Raleway"/>
                <a:sym typeface="Raleway"/>
              </a:rPr>
              <a:t>✔ </a:t>
            </a:r>
            <a:r>
              <a:rPr lang="en-US" sz="1800" b="1">
                <a:highlight>
                  <a:srgbClr val="FFFFFF"/>
                </a:highlight>
                <a:latin typeface="Raleway"/>
                <a:ea typeface="Raleway"/>
                <a:cs typeface="Raleway"/>
                <a:sym typeface="Raleway"/>
              </a:rPr>
              <a:t>CITATION STATEMENT</a:t>
            </a:r>
          </a:p>
          <a:p>
            <a:pPr lvl="0" rtl="0">
              <a:spcBef>
                <a:spcPts val="0"/>
              </a:spcBef>
              <a:buNone/>
            </a:pPr>
            <a:endParaRPr sz="1800" b="1">
              <a:solidFill>
                <a:srgbClr val="3EC0E8"/>
              </a:solidFill>
              <a:highlight>
                <a:srgbClr val="FFFFFF"/>
              </a:highlight>
              <a:latin typeface="Raleway"/>
              <a:ea typeface="Raleway"/>
              <a:cs typeface="Raleway"/>
              <a:sym typeface="Raleway"/>
            </a:endParaRPr>
          </a:p>
          <a:p>
            <a:pPr lvl="0" rtl="0">
              <a:spcBef>
                <a:spcPts val="0"/>
              </a:spcBef>
              <a:buClr>
                <a:schemeClr val="dk1"/>
              </a:buClr>
              <a:buFont typeface="Arial"/>
              <a:buNone/>
            </a:pPr>
            <a:endParaRPr sz="1800" b="1">
              <a:solidFill>
                <a:srgbClr val="3EC0E8"/>
              </a:solidFill>
              <a:highlight>
                <a:srgbClr val="FFFFFF"/>
              </a:highlight>
              <a:latin typeface="Raleway"/>
              <a:ea typeface="Raleway"/>
              <a:cs typeface="Raleway"/>
              <a:sym typeface="Raleway"/>
            </a:endParaRPr>
          </a:p>
          <a:p>
            <a:pPr lvl="0" rtl="0">
              <a:spcBef>
                <a:spcPts val="0"/>
              </a:spcBef>
              <a:buNone/>
            </a:pPr>
            <a:endParaRPr b="1">
              <a:solidFill>
                <a:srgbClr val="3EC0E8"/>
              </a:solidFill>
              <a:highlight>
                <a:srgbClr val="FFFFFF"/>
              </a:highlight>
              <a:latin typeface="Raleway"/>
              <a:ea typeface="Raleway"/>
              <a:cs typeface="Raleway"/>
              <a:sym typeface="Raleway"/>
            </a:endParaRPr>
          </a:p>
        </p:txBody>
      </p:sp>
    </p:spTree>
    <p:extLst>
      <p:ext uri="{BB962C8B-B14F-4D97-AF65-F5344CB8AC3E}">
        <p14:creationId xmlns:p14="http://schemas.microsoft.com/office/powerpoint/2010/main" val="19006376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4" name="Shape 327"/>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chemeClr val="dk1"/>
                </a:solidFill>
                <a:latin typeface="Montserrat"/>
                <a:ea typeface="Montserrat"/>
                <a:cs typeface="Montserrat"/>
                <a:sym typeface="Montserrat"/>
              </a:rPr>
              <a:t>TELL.</a:t>
            </a:r>
            <a:endParaRPr lang="en-US" sz="4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20267587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Shape 267" descr="Screen Shot 2016-09-18 at 4.48.07 PM.png"/>
          <p:cNvPicPr preferRelativeResize="0"/>
          <p:nvPr/>
        </p:nvPicPr>
        <p:blipFill rotWithShape="1">
          <a:blip r:embed="rId3">
            <a:alphaModFix/>
          </a:blip>
          <a:srcRect l="10191" t="18719" r="21502"/>
          <a:stretch/>
        </p:blipFill>
        <p:spPr>
          <a:xfrm>
            <a:off x="163557" y="35700"/>
            <a:ext cx="8866216" cy="6593699"/>
          </a:xfrm>
          <a:prstGeom prst="rect">
            <a:avLst/>
          </a:prstGeom>
          <a:noFill/>
          <a:ln>
            <a:noFill/>
          </a:ln>
        </p:spPr>
      </p:pic>
      <p:sp>
        <p:nvSpPr>
          <p:cNvPr id="268" name="Shape 268"/>
          <p:cNvSpPr txBox="1"/>
          <p:nvPr/>
        </p:nvSpPr>
        <p:spPr>
          <a:xfrm>
            <a:off x="62349" y="6581000"/>
            <a:ext cx="9081600" cy="276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a:solidFill>
                  <a:srgbClr val="7F7F7F"/>
                </a:solidFill>
                <a:latin typeface="Montserrat"/>
                <a:ea typeface="Montserrat"/>
                <a:cs typeface="Montserrat"/>
                <a:sym typeface="Montserrat"/>
              </a:rPr>
              <a:t>Borrowed from Jean Branan,, Program Coordinator, Career &amp; Postdoctoral Services @ The Scripps Research Institute</a:t>
            </a:r>
          </a:p>
        </p:txBody>
      </p:sp>
      <p:pic>
        <p:nvPicPr>
          <p:cNvPr id="269" name="Shape 269" descr="pZMmruHl_400x400.jpg"/>
          <p:cNvPicPr preferRelativeResize="0"/>
          <p:nvPr/>
        </p:nvPicPr>
        <p:blipFill rotWithShape="1">
          <a:blip r:embed="rId4">
            <a:alphaModFix/>
          </a:blip>
          <a:srcRect l="9082"/>
          <a:stretch/>
        </p:blipFill>
        <p:spPr>
          <a:xfrm>
            <a:off x="62350" y="2282450"/>
            <a:ext cx="1219750" cy="1341625"/>
          </a:xfrm>
          <a:prstGeom prst="rect">
            <a:avLst/>
          </a:prstGeom>
          <a:noFill/>
          <a:ln>
            <a:noFill/>
          </a:ln>
        </p:spPr>
      </p:pic>
    </p:spTree>
    <p:extLst>
      <p:ext uri="{BB962C8B-B14F-4D97-AF65-F5344CB8AC3E}">
        <p14:creationId xmlns:p14="http://schemas.microsoft.com/office/powerpoint/2010/main" val="4894760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pic>
        <p:nvPicPr>
          <p:cNvPr id="406" name="Shape 406"/>
          <p:cNvPicPr preferRelativeResize="0"/>
          <p:nvPr/>
        </p:nvPicPr>
        <p:blipFill rotWithShape="1">
          <a:blip r:embed="rId3">
            <a:alphaModFix/>
          </a:blip>
          <a:srcRect t="1205"/>
          <a:stretch/>
        </p:blipFill>
        <p:spPr>
          <a:xfrm>
            <a:off x="152400" y="405575"/>
            <a:ext cx="8839199" cy="6121425"/>
          </a:xfrm>
          <a:prstGeom prst="rect">
            <a:avLst/>
          </a:prstGeom>
          <a:noFill/>
          <a:ln>
            <a:noFill/>
          </a:ln>
        </p:spPr>
      </p:pic>
      <p:pic>
        <p:nvPicPr>
          <p:cNvPr id="407" name="Shape 407" descr="download (1).png"/>
          <p:cNvPicPr preferRelativeResize="0"/>
          <p:nvPr/>
        </p:nvPicPr>
        <p:blipFill>
          <a:blip r:embed="rId4">
            <a:alphaModFix/>
          </a:blip>
          <a:stretch>
            <a:fillRect/>
          </a:stretch>
        </p:blipFill>
        <p:spPr>
          <a:xfrm>
            <a:off x="477015" y="1791550"/>
            <a:ext cx="432450" cy="430549"/>
          </a:xfrm>
          <a:prstGeom prst="rect">
            <a:avLst/>
          </a:prstGeom>
          <a:noFill/>
          <a:ln>
            <a:noFill/>
          </a:ln>
        </p:spPr>
      </p:pic>
    </p:spTree>
    <p:extLst>
      <p:ext uri="{BB962C8B-B14F-4D97-AF65-F5344CB8AC3E}">
        <p14:creationId xmlns:p14="http://schemas.microsoft.com/office/powerpoint/2010/main" val="20189158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854" y="80050"/>
            <a:ext cx="8946292" cy="6548966"/>
          </a:xfrm>
          <a:prstGeom prst="rect">
            <a:avLst/>
          </a:prstGeom>
        </p:spPr>
      </p:pic>
      <p:sp>
        <p:nvSpPr>
          <p:cNvPr id="3" name="TextBox 2"/>
          <p:cNvSpPr txBox="1"/>
          <p:nvPr/>
        </p:nvSpPr>
        <p:spPr>
          <a:xfrm>
            <a:off x="98854" y="6629016"/>
            <a:ext cx="1122423" cy="246221"/>
          </a:xfrm>
          <a:prstGeom prst="rect">
            <a:avLst/>
          </a:prstGeom>
          <a:noFill/>
        </p:spPr>
        <p:txBody>
          <a:bodyPr wrap="none" rtlCol="0">
            <a:spAutoFit/>
          </a:bodyPr>
          <a:lstStyle/>
          <a:p>
            <a:r>
              <a:rPr lang="en-US" sz="1000" dirty="0" smtClean="0"/>
              <a:t>Source: </a:t>
            </a:r>
            <a:r>
              <a:rPr lang="en-US" sz="1000" dirty="0" smtClean="0">
                <a:hlinkClick r:id="rId4"/>
              </a:rPr>
              <a:t>Wikipedia</a:t>
            </a:r>
            <a:endParaRPr lang="en-US" sz="1000" dirty="0"/>
          </a:p>
        </p:txBody>
      </p:sp>
    </p:spTree>
    <p:extLst>
      <p:ext uri="{BB962C8B-B14F-4D97-AF65-F5344CB8AC3E}">
        <p14:creationId xmlns:p14="http://schemas.microsoft.com/office/powerpoint/2010/main" val="13770961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pic>
        <p:nvPicPr>
          <p:cNvPr id="419" name="Shape 419"/>
          <p:cNvPicPr preferRelativeResize="0"/>
          <p:nvPr/>
        </p:nvPicPr>
        <p:blipFill rotWithShape="1">
          <a:blip r:embed="rId3">
            <a:alphaModFix/>
          </a:blip>
          <a:srcRect b="1729"/>
          <a:stretch/>
        </p:blipFill>
        <p:spPr>
          <a:xfrm>
            <a:off x="152400" y="853875"/>
            <a:ext cx="8839197" cy="5061148"/>
          </a:xfrm>
          <a:prstGeom prst="rect">
            <a:avLst/>
          </a:prstGeom>
          <a:noFill/>
          <a:ln>
            <a:noFill/>
          </a:ln>
        </p:spPr>
      </p:pic>
      <p:sp>
        <p:nvSpPr>
          <p:cNvPr id="420" name="Shape 420"/>
          <p:cNvSpPr/>
          <p:nvPr/>
        </p:nvSpPr>
        <p:spPr>
          <a:xfrm>
            <a:off x="1414475" y="5829300"/>
            <a:ext cx="4386300" cy="728700"/>
          </a:xfrm>
          <a:prstGeom prst="rect">
            <a:avLst/>
          </a:prstGeom>
          <a:solidFill>
            <a:srgbClr val="FEFFFF"/>
          </a:solidFill>
          <a:ln>
            <a:noFill/>
          </a:ln>
        </p:spPr>
        <p:txBody>
          <a:bodyPr lIns="91425" tIns="91425" rIns="91425" bIns="91425" anchor="ctr" anchorCtr="0">
            <a:noAutofit/>
          </a:bodyPr>
          <a:lstStyle/>
          <a:p>
            <a:pPr lvl="0">
              <a:spcBef>
                <a:spcPts val="0"/>
              </a:spcBef>
              <a:buNone/>
            </a:pPr>
            <a:endParaRPr/>
          </a:p>
        </p:txBody>
      </p:sp>
    </p:spTree>
    <p:extLst>
      <p:ext uri="{BB962C8B-B14F-4D97-AF65-F5344CB8AC3E}">
        <p14:creationId xmlns:p14="http://schemas.microsoft.com/office/powerpoint/2010/main" val="624591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pic>
        <p:nvPicPr>
          <p:cNvPr id="426" name="Shape 426"/>
          <p:cNvPicPr preferRelativeResize="0"/>
          <p:nvPr/>
        </p:nvPicPr>
        <p:blipFill>
          <a:blip r:embed="rId3">
            <a:alphaModFix/>
          </a:blip>
          <a:stretch>
            <a:fillRect/>
          </a:stretch>
        </p:blipFill>
        <p:spPr>
          <a:xfrm>
            <a:off x="152400" y="1303197"/>
            <a:ext cx="8839202" cy="4251604"/>
          </a:xfrm>
          <a:prstGeom prst="rect">
            <a:avLst/>
          </a:prstGeom>
          <a:noFill/>
          <a:ln>
            <a:noFill/>
          </a:ln>
        </p:spPr>
      </p:pic>
    </p:spTree>
    <p:extLst>
      <p:ext uri="{BB962C8B-B14F-4D97-AF65-F5344CB8AC3E}">
        <p14:creationId xmlns:p14="http://schemas.microsoft.com/office/powerpoint/2010/main" val="4603725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4782" t="14941" r="15797" b="9607"/>
          <a:stretch/>
        </p:blipFill>
        <p:spPr>
          <a:xfrm>
            <a:off x="762001" y="967408"/>
            <a:ext cx="7619997" cy="5345135"/>
          </a:xfrm>
          <a:prstGeom prst="rect">
            <a:avLst/>
          </a:prstGeom>
          <a:ln>
            <a:noFill/>
          </a:ln>
          <a:effectLst>
            <a:outerShdw blurRad="190500" algn="tl" rotWithShape="0">
              <a:srgbClr val="000000">
                <a:alpha val="70000"/>
              </a:srgbClr>
            </a:outerShdw>
          </a:effectLst>
        </p:spPr>
      </p:pic>
      <p:sp>
        <p:nvSpPr>
          <p:cNvPr id="3" name="Title 1"/>
          <p:cNvSpPr txBox="1">
            <a:spLocks/>
          </p:cNvSpPr>
          <p:nvPr/>
        </p:nvSpPr>
        <p:spPr>
          <a:xfrm>
            <a:off x="0" y="173443"/>
            <a:ext cx="9144000" cy="58031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409995"/>
                </a:solidFill>
                <a:latin typeface="Montserrat" charset="0"/>
                <a:ea typeface="Montserrat" charset="0"/>
                <a:cs typeface="Montserrat" charset="0"/>
              </a:rPr>
              <a:t>consider multi-media options</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40934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974" t="14176" r="3783" b="5591"/>
          <a:stretch/>
        </p:blipFill>
        <p:spPr>
          <a:xfrm>
            <a:off x="418221" y="115920"/>
            <a:ext cx="4158974" cy="2206065"/>
          </a:xfrm>
          <a:prstGeom prst="rect">
            <a:avLst/>
          </a:prstGeom>
          <a:ln>
            <a:noFill/>
          </a:ln>
          <a:effectLst>
            <a:outerShdw blurRad="190500" algn="tl" rotWithShape="0">
              <a:srgbClr val="000000">
                <a:alpha val="70000"/>
              </a:srgbClr>
            </a:outerShdw>
          </a:effectLst>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2761" t="14395" r="3784" b="8222"/>
          <a:stretch/>
        </p:blipFill>
        <p:spPr>
          <a:xfrm>
            <a:off x="2261580" y="2398212"/>
            <a:ext cx="4352657" cy="2221723"/>
          </a:xfrm>
          <a:prstGeom prst="rect">
            <a:avLst/>
          </a:prstGeom>
          <a:ln>
            <a:noFill/>
          </a:ln>
          <a:effectLst>
            <a:outerShdw blurRad="190500" algn="tl" rotWithShape="0">
              <a:srgbClr val="000000">
                <a:alpha val="70000"/>
              </a:srgbClr>
            </a:outerShdw>
          </a:effectLst>
        </p:spPr>
      </p:pic>
      <p:pic>
        <p:nvPicPr>
          <p:cNvPr id="6"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3333" t="77655" r="39166" b="11543"/>
          <a:stretch>
            <a:fillRect/>
          </a:stretch>
        </p:blipFill>
        <p:spPr bwMode="auto">
          <a:xfrm rot="5246346">
            <a:off x="4300979" y="299900"/>
            <a:ext cx="131921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5733964" y="378649"/>
            <a:ext cx="2021002" cy="1015663"/>
          </a:xfrm>
          <a:prstGeom prst="rect">
            <a:avLst/>
          </a:prstGeom>
          <a:noFill/>
        </p:spPr>
        <p:txBody>
          <a:bodyPr wrap="none" rtlCol="0">
            <a:spAutoFit/>
          </a:bodyPr>
          <a:lstStyle/>
          <a:p>
            <a:r>
              <a:rPr lang="en-US" sz="2000" dirty="0" smtClean="0"/>
              <a:t>Knowing Neurons</a:t>
            </a:r>
          </a:p>
          <a:p>
            <a:r>
              <a:rPr lang="en-US" sz="2000" dirty="0" smtClean="0"/>
              <a:t>Blog Collection</a:t>
            </a:r>
          </a:p>
          <a:p>
            <a:r>
              <a:rPr lang="en-US" sz="2000" dirty="0" smtClean="0"/>
              <a:t>(education)</a:t>
            </a:r>
            <a:endParaRPr lang="en-US" sz="2000" dirty="0"/>
          </a:p>
        </p:txBody>
      </p:sp>
      <p:sp>
        <p:nvSpPr>
          <p:cNvPr id="9" name="TextBox 8"/>
          <p:cNvSpPr txBox="1"/>
          <p:nvPr/>
        </p:nvSpPr>
        <p:spPr>
          <a:xfrm>
            <a:off x="7429782" y="2873894"/>
            <a:ext cx="1625188" cy="1015663"/>
          </a:xfrm>
          <a:prstGeom prst="rect">
            <a:avLst/>
          </a:prstGeom>
          <a:noFill/>
        </p:spPr>
        <p:txBody>
          <a:bodyPr wrap="none" rtlCol="0">
            <a:spAutoFit/>
          </a:bodyPr>
          <a:lstStyle/>
          <a:p>
            <a:r>
              <a:rPr lang="en-US" sz="2000" dirty="0" smtClean="0"/>
              <a:t>Lab Scribbles</a:t>
            </a:r>
          </a:p>
          <a:p>
            <a:r>
              <a:rPr lang="en-US" sz="2000" dirty="0" smtClean="0"/>
              <a:t>Website</a:t>
            </a:r>
          </a:p>
          <a:p>
            <a:r>
              <a:rPr lang="en-US" sz="2000" dirty="0" smtClean="0"/>
              <a:t>(data sharing)</a:t>
            </a:r>
            <a:endParaRPr lang="en-US" sz="2000" dirty="0"/>
          </a:p>
        </p:txBody>
      </p:sp>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8992" t="14176" r="10811" b="46146"/>
          <a:stretch/>
        </p:blipFill>
        <p:spPr>
          <a:xfrm>
            <a:off x="2497708" y="4880410"/>
            <a:ext cx="6472512" cy="1974066"/>
          </a:xfrm>
          <a:prstGeom prst="rect">
            <a:avLst/>
          </a:prstGeom>
          <a:ln>
            <a:noFill/>
          </a:ln>
          <a:effectLst>
            <a:outerShdw blurRad="190500" algn="tl" rotWithShape="0">
              <a:srgbClr val="000000">
                <a:alpha val="70000"/>
              </a:srgbClr>
            </a:outerShdw>
          </a:effectLst>
        </p:spPr>
      </p:pic>
      <p:pic>
        <p:nvPicPr>
          <p:cNvPr id="11"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3333" t="77655" r="39166" b="11543"/>
          <a:stretch>
            <a:fillRect/>
          </a:stretch>
        </p:blipFill>
        <p:spPr bwMode="auto">
          <a:xfrm rot="4853989">
            <a:off x="6249326" y="3054325"/>
            <a:ext cx="131921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53333" t="77655" r="39166" b="11543"/>
          <a:stretch>
            <a:fillRect/>
          </a:stretch>
        </p:blipFill>
        <p:spPr bwMode="auto">
          <a:xfrm rot="17726852">
            <a:off x="1838102" y="5551789"/>
            <a:ext cx="1319212" cy="117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11"/>
          <p:cNvSpPr txBox="1"/>
          <p:nvPr/>
        </p:nvSpPr>
        <p:spPr>
          <a:xfrm>
            <a:off x="0" y="5159557"/>
            <a:ext cx="2261580" cy="707886"/>
          </a:xfrm>
          <a:prstGeom prst="rect">
            <a:avLst/>
          </a:prstGeom>
          <a:noFill/>
        </p:spPr>
        <p:txBody>
          <a:bodyPr wrap="square" rtlCol="0">
            <a:spAutoFit/>
          </a:bodyPr>
          <a:lstStyle/>
          <a:p>
            <a:r>
              <a:rPr lang="en-US" sz="2000" dirty="0" smtClean="0"/>
              <a:t>PhDivas</a:t>
            </a:r>
            <a:r>
              <a:rPr lang="en-US" sz="2000" dirty="0"/>
              <a:t> </a:t>
            </a:r>
            <a:r>
              <a:rPr lang="en-US" sz="2000" dirty="0" smtClean="0"/>
              <a:t>Podcast</a:t>
            </a:r>
          </a:p>
          <a:p>
            <a:r>
              <a:rPr lang="en-US" sz="2000" dirty="0" smtClean="0"/>
              <a:t>(academia/culture)</a:t>
            </a:r>
            <a:endParaRPr lang="en-US" sz="2000" dirty="0"/>
          </a:p>
        </p:txBody>
      </p:sp>
    </p:spTree>
    <p:extLst>
      <p:ext uri="{BB962C8B-B14F-4D97-AF65-F5344CB8AC3E}">
        <p14:creationId xmlns:p14="http://schemas.microsoft.com/office/powerpoint/2010/main" val="3935842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4" name="Shape 327"/>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smtClean="0">
                <a:solidFill>
                  <a:schemeClr val="dk1"/>
                </a:solidFill>
                <a:latin typeface="Montserrat"/>
                <a:ea typeface="Montserrat"/>
                <a:cs typeface="Montserrat"/>
                <a:sym typeface="Montserrat"/>
              </a:rPr>
              <a:t>CURATE.</a:t>
            </a:r>
            <a:endParaRPr lang="en-US" sz="4000" b="1" dirty="0">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3415351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4" name="Shape 454" descr="kate_BW_1.jpg"/>
          <p:cNvPicPr preferRelativeResize="0"/>
          <p:nvPr/>
        </p:nvPicPr>
        <p:blipFill>
          <a:blip r:embed="rId3">
            <a:alphaModFix/>
          </a:blip>
          <a:stretch>
            <a:fillRect/>
          </a:stretch>
        </p:blipFill>
        <p:spPr>
          <a:xfrm>
            <a:off x="2116474" y="1624337"/>
            <a:ext cx="2825049" cy="3895799"/>
          </a:xfrm>
          <a:prstGeom prst="rect">
            <a:avLst/>
          </a:prstGeom>
          <a:noFill/>
          <a:ln>
            <a:noFill/>
          </a:ln>
        </p:spPr>
      </p:pic>
      <p:sp>
        <p:nvSpPr>
          <p:cNvPr id="455" name="Shape 455"/>
          <p:cNvSpPr txBox="1"/>
          <p:nvPr/>
        </p:nvSpPr>
        <p:spPr>
          <a:xfrm>
            <a:off x="5040950" y="2939850"/>
            <a:ext cx="3502800" cy="1504500"/>
          </a:xfrm>
          <a:prstGeom prst="rect">
            <a:avLst/>
          </a:prstGeom>
          <a:noFill/>
          <a:ln>
            <a:noFill/>
          </a:ln>
        </p:spPr>
        <p:txBody>
          <a:bodyPr lIns="91425" tIns="91425" rIns="91425" bIns="91425" anchor="t" anchorCtr="0">
            <a:noAutofit/>
          </a:bodyPr>
          <a:lstStyle/>
          <a:p>
            <a:pPr lvl="0" algn="ctr">
              <a:spcBef>
                <a:spcPts val="0"/>
              </a:spcBef>
              <a:buNone/>
            </a:pPr>
            <a:r>
              <a:rPr lang="en-US" sz="2400" u="sng" dirty="0">
                <a:solidFill>
                  <a:schemeClr val="hlink"/>
                </a:solidFill>
                <a:latin typeface="Montserrat"/>
                <a:ea typeface="Montserrat"/>
                <a:cs typeface="Montserrat"/>
                <a:sym typeface="Montserrat"/>
                <a:hlinkClick r:id="rId4"/>
              </a:rPr>
              <a:t>Kathryn Mills</a:t>
            </a:r>
          </a:p>
          <a:p>
            <a:pPr lvl="0" algn="ctr" rtl="0">
              <a:spcBef>
                <a:spcPts val="0"/>
              </a:spcBef>
              <a:buNone/>
            </a:pPr>
            <a:r>
              <a:rPr lang="en-US" sz="2400" dirty="0">
                <a:latin typeface="Montserrat"/>
                <a:ea typeface="Montserrat"/>
                <a:cs typeface="Montserrat"/>
                <a:sym typeface="Montserrat"/>
              </a:rPr>
              <a:t>Postdoctoral Fellow</a:t>
            </a:r>
          </a:p>
          <a:p>
            <a:pPr lvl="0" algn="ctr">
              <a:spcBef>
                <a:spcPts val="0"/>
              </a:spcBef>
              <a:buNone/>
            </a:pPr>
            <a:r>
              <a:rPr lang="en-US" sz="2400" dirty="0">
                <a:latin typeface="Montserrat"/>
                <a:ea typeface="Montserrat"/>
                <a:cs typeface="Montserrat"/>
                <a:sym typeface="Montserrat"/>
              </a:rPr>
              <a:t>Damien Fair Lab</a:t>
            </a:r>
          </a:p>
          <a:p>
            <a:pPr lvl="0" algn="ctr">
              <a:spcBef>
                <a:spcPts val="0"/>
              </a:spcBef>
              <a:buNone/>
            </a:pPr>
            <a:r>
              <a:rPr lang="en-US" sz="2400" dirty="0">
                <a:latin typeface="Montserrat"/>
                <a:ea typeface="Montserrat"/>
                <a:cs typeface="Montserrat"/>
                <a:sym typeface="Montserrat"/>
              </a:rPr>
              <a:t>OHSU</a:t>
            </a:r>
          </a:p>
        </p:txBody>
      </p:sp>
      <p:sp>
        <p:nvSpPr>
          <p:cNvPr id="6" name="Title 1"/>
          <p:cNvSpPr>
            <a:spLocks noGrp="1"/>
          </p:cNvSpPr>
          <p:nvPr>
            <p:ph type="title"/>
          </p:nvPr>
        </p:nvSpPr>
        <p:spPr>
          <a:xfrm>
            <a:off x="0" y="321727"/>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personal professional website</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4325189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5" name="Shape 455"/>
          <p:cNvSpPr txBox="1"/>
          <p:nvPr/>
        </p:nvSpPr>
        <p:spPr>
          <a:xfrm>
            <a:off x="4201298" y="2803925"/>
            <a:ext cx="4769708" cy="1504500"/>
          </a:xfrm>
          <a:prstGeom prst="rect">
            <a:avLst/>
          </a:prstGeom>
          <a:noFill/>
          <a:ln>
            <a:noFill/>
          </a:ln>
        </p:spPr>
        <p:txBody>
          <a:bodyPr lIns="91425" tIns="91425" rIns="91425" bIns="91425" anchor="t" anchorCtr="0">
            <a:noAutofit/>
          </a:bodyPr>
          <a:lstStyle/>
          <a:p>
            <a:pPr lvl="0" algn="ctr">
              <a:spcBef>
                <a:spcPts val="0"/>
              </a:spcBef>
              <a:buNone/>
            </a:pPr>
            <a:r>
              <a:rPr lang="en-US" sz="2400" u="sng" dirty="0" smtClean="0">
                <a:solidFill>
                  <a:schemeClr val="hlink"/>
                </a:solidFill>
                <a:latin typeface="Montserrat"/>
                <a:ea typeface="Montserrat"/>
                <a:cs typeface="Montserrat"/>
                <a:sym typeface="Montserrat"/>
                <a:hlinkClick r:id="rId3"/>
              </a:rPr>
              <a:t>Letisha R. Wyatt, PhD</a:t>
            </a:r>
            <a:endParaRPr lang="en-US" sz="2400" u="sng" dirty="0">
              <a:solidFill>
                <a:schemeClr val="hlink"/>
              </a:solidFill>
              <a:latin typeface="Montserrat"/>
              <a:ea typeface="Montserrat"/>
              <a:cs typeface="Montserrat"/>
              <a:sym typeface="Montserrat"/>
              <a:hlinkClick r:id="rId4"/>
            </a:endParaRPr>
          </a:p>
          <a:p>
            <a:pPr lvl="0" algn="ctr" rtl="0">
              <a:spcBef>
                <a:spcPts val="0"/>
              </a:spcBef>
              <a:buNone/>
            </a:pPr>
            <a:r>
              <a:rPr lang="en-US" sz="2400" dirty="0" smtClean="0">
                <a:latin typeface="Montserrat"/>
                <a:ea typeface="Montserrat"/>
                <a:cs typeface="Montserrat"/>
                <a:sym typeface="Montserrat"/>
              </a:rPr>
              <a:t>Basic Science Liaison</a:t>
            </a:r>
            <a:endParaRPr lang="en-US" sz="2400" dirty="0">
              <a:latin typeface="Montserrat"/>
              <a:ea typeface="Montserrat"/>
              <a:cs typeface="Montserrat"/>
              <a:sym typeface="Montserrat"/>
            </a:endParaRPr>
          </a:p>
          <a:p>
            <a:pPr lvl="0" algn="ctr">
              <a:spcBef>
                <a:spcPts val="0"/>
              </a:spcBef>
              <a:buNone/>
            </a:pPr>
            <a:r>
              <a:rPr lang="en-US" sz="2400" dirty="0" smtClean="0">
                <a:latin typeface="Montserrat"/>
                <a:ea typeface="Montserrat"/>
                <a:cs typeface="Montserrat"/>
                <a:sym typeface="Montserrat"/>
              </a:rPr>
              <a:t>Data Management Librarian</a:t>
            </a:r>
            <a:endParaRPr lang="en-US" sz="2400" dirty="0">
              <a:latin typeface="Montserrat"/>
              <a:ea typeface="Montserrat"/>
              <a:cs typeface="Montserrat"/>
              <a:sym typeface="Montserrat"/>
            </a:endParaRPr>
          </a:p>
          <a:p>
            <a:pPr lvl="0" algn="ctr">
              <a:spcBef>
                <a:spcPts val="0"/>
              </a:spcBef>
              <a:buNone/>
            </a:pPr>
            <a:r>
              <a:rPr lang="en-US" sz="2400" dirty="0">
                <a:latin typeface="Montserrat"/>
                <a:ea typeface="Montserrat"/>
                <a:cs typeface="Montserrat"/>
                <a:sym typeface="Montserrat"/>
              </a:rPr>
              <a:t>OHSU</a:t>
            </a:r>
          </a:p>
        </p:txBody>
      </p:sp>
      <p:sp>
        <p:nvSpPr>
          <p:cNvPr id="6" name="Title 1"/>
          <p:cNvSpPr>
            <a:spLocks noGrp="1"/>
          </p:cNvSpPr>
          <p:nvPr>
            <p:ph type="title"/>
          </p:nvPr>
        </p:nvSpPr>
        <p:spPr>
          <a:xfrm>
            <a:off x="0" y="321727"/>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personal professional website</a:t>
            </a:r>
            <a:endParaRPr lang="en-US" b="1" dirty="0">
              <a:latin typeface="Montserrat" charset="0"/>
              <a:ea typeface="Montserrat" charset="0"/>
              <a:cs typeface="Montserrat" charset="0"/>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0488" y="1980002"/>
            <a:ext cx="3204885" cy="3152346"/>
          </a:xfrm>
          <a:prstGeom prst="rect">
            <a:avLst/>
          </a:prstGeom>
        </p:spPr>
      </p:pic>
    </p:spTree>
    <p:extLst>
      <p:ext uri="{BB962C8B-B14F-4D97-AF65-F5344CB8AC3E}">
        <p14:creationId xmlns:p14="http://schemas.microsoft.com/office/powerpoint/2010/main" val="111213962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pic>
        <p:nvPicPr>
          <p:cNvPr id="447" name="Shape 447" descr="Screen Shot 2016-09-18 at 5.11.30 PM.png"/>
          <p:cNvPicPr preferRelativeResize="0"/>
          <p:nvPr/>
        </p:nvPicPr>
        <p:blipFill rotWithShape="1">
          <a:blip r:embed="rId3">
            <a:alphaModFix/>
          </a:blip>
          <a:srcRect l="4554" t="13854" r="5436" b="10685"/>
          <a:stretch/>
        </p:blipFill>
        <p:spPr>
          <a:xfrm>
            <a:off x="71599" y="1349350"/>
            <a:ext cx="9000799" cy="4715750"/>
          </a:xfrm>
          <a:prstGeom prst="rect">
            <a:avLst/>
          </a:prstGeom>
          <a:noFill/>
          <a:ln>
            <a:noFill/>
          </a:ln>
        </p:spPr>
      </p:pic>
      <p:sp>
        <p:nvSpPr>
          <p:cNvPr id="5" name="Title 1"/>
          <p:cNvSpPr>
            <a:spLocks noGrp="1"/>
          </p:cNvSpPr>
          <p:nvPr>
            <p:ph type="title"/>
          </p:nvPr>
        </p:nvSpPr>
        <p:spPr>
          <a:xfrm>
            <a:off x="0" y="321727"/>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domain names/hosting</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54381240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15513" t="13957" r="14130" b="14799"/>
          <a:stretch/>
        </p:blipFill>
        <p:spPr>
          <a:xfrm>
            <a:off x="172996" y="395414"/>
            <a:ext cx="8808956" cy="5498758"/>
          </a:xfrm>
          <a:prstGeom prst="rect">
            <a:avLst/>
          </a:prstGeom>
          <a:ln>
            <a:noFill/>
          </a:ln>
          <a:effectLst>
            <a:outerShdw blurRad="190500" algn="tl" rotWithShape="0">
              <a:srgbClr val="000000">
                <a:alpha val="70000"/>
              </a:srgbClr>
            </a:outerShdw>
          </a:effectLst>
        </p:spPr>
      </p:pic>
      <p:sp>
        <p:nvSpPr>
          <p:cNvPr id="3" name="TextBox 2"/>
          <p:cNvSpPr txBox="1"/>
          <p:nvPr/>
        </p:nvSpPr>
        <p:spPr>
          <a:xfrm>
            <a:off x="3335884" y="6075518"/>
            <a:ext cx="2483180" cy="584775"/>
          </a:xfrm>
          <a:prstGeom prst="rect">
            <a:avLst/>
          </a:prstGeom>
          <a:noFill/>
        </p:spPr>
        <p:txBody>
          <a:bodyPr wrap="none" rtlCol="0">
            <a:spAutoFit/>
          </a:bodyPr>
          <a:lstStyle/>
          <a:p>
            <a:r>
              <a:rPr lang="en-US" sz="3200" dirty="0" smtClean="0"/>
              <a:t>DIY for FREE!!</a:t>
            </a:r>
            <a:endParaRPr lang="en-US" sz="3200" dirty="0"/>
          </a:p>
        </p:txBody>
      </p:sp>
    </p:spTree>
    <p:extLst>
      <p:ext uri="{BB962C8B-B14F-4D97-AF65-F5344CB8AC3E}">
        <p14:creationId xmlns:p14="http://schemas.microsoft.com/office/powerpoint/2010/main" val="26955037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pic>
        <p:nvPicPr>
          <p:cNvPr id="281" name="Shape 281"/>
          <p:cNvPicPr preferRelativeResize="0"/>
          <p:nvPr/>
        </p:nvPicPr>
        <p:blipFill>
          <a:blip r:embed="rId3">
            <a:alphaModFix/>
          </a:blip>
          <a:stretch>
            <a:fillRect/>
          </a:stretch>
        </p:blipFill>
        <p:spPr>
          <a:xfrm>
            <a:off x="0" y="2065706"/>
            <a:ext cx="9144001" cy="2546787"/>
          </a:xfrm>
          <a:prstGeom prst="rect">
            <a:avLst/>
          </a:prstGeom>
          <a:noFill/>
          <a:ln>
            <a:noFill/>
          </a:ln>
        </p:spPr>
      </p:pic>
      <p:pic>
        <p:nvPicPr>
          <p:cNvPr id="282" name="Shape 282"/>
          <p:cNvPicPr preferRelativeResize="0"/>
          <p:nvPr/>
        </p:nvPicPr>
        <p:blipFill>
          <a:blip r:embed="rId4">
            <a:alphaModFix/>
          </a:blip>
          <a:stretch>
            <a:fillRect/>
          </a:stretch>
        </p:blipFill>
        <p:spPr>
          <a:xfrm>
            <a:off x="1030225" y="1781350"/>
            <a:ext cx="7492174" cy="1056774"/>
          </a:xfrm>
          <a:prstGeom prst="rect">
            <a:avLst/>
          </a:prstGeom>
          <a:noFill/>
          <a:ln>
            <a:noFill/>
          </a:ln>
        </p:spPr>
      </p:pic>
    </p:spTree>
    <p:extLst>
      <p:ext uri="{BB962C8B-B14F-4D97-AF65-F5344CB8AC3E}">
        <p14:creationId xmlns:p14="http://schemas.microsoft.com/office/powerpoint/2010/main" val="9065808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Shape 175"/>
          <p:cNvSpPr txBox="1">
            <a:spLocks noGrp="1"/>
          </p:cNvSpPr>
          <p:nvPr>
            <p:ph type="body" idx="1"/>
          </p:nvPr>
        </p:nvSpPr>
        <p:spPr>
          <a:xfrm>
            <a:off x="628650" y="1066450"/>
            <a:ext cx="7886700" cy="3504600"/>
          </a:xfrm>
          <a:prstGeom prst="rect">
            <a:avLst/>
          </a:prstGeom>
        </p:spPr>
        <p:txBody>
          <a:bodyPr lIns="91425" tIns="91425" rIns="91425" bIns="91425" anchor="t" anchorCtr="0">
            <a:noAutofit/>
          </a:bodyPr>
          <a:lstStyle/>
          <a:p>
            <a:pPr marL="177800" lvl="0" indent="0" algn="ctr" rtl="0">
              <a:spcBef>
                <a:spcPts val="0"/>
              </a:spcBef>
              <a:buNone/>
            </a:pPr>
            <a:r>
              <a:rPr lang="en-US" dirty="0">
                <a:latin typeface="Montserrat"/>
                <a:ea typeface="Montserrat"/>
                <a:cs typeface="Montserrat"/>
                <a:sym typeface="Montserrat"/>
              </a:rPr>
              <a:t> </a:t>
            </a:r>
          </a:p>
          <a:p>
            <a:pPr marL="177800" lvl="0" indent="0">
              <a:spcBef>
                <a:spcPts val="0"/>
              </a:spcBef>
              <a:buNone/>
            </a:pPr>
            <a:endParaRPr>
              <a:latin typeface="Montserrat"/>
              <a:ea typeface="Montserrat"/>
              <a:cs typeface="Montserrat"/>
              <a:sym typeface="Montserrat"/>
            </a:endParaRPr>
          </a:p>
        </p:txBody>
      </p:sp>
      <p:sp>
        <p:nvSpPr>
          <p:cNvPr id="176" name="Shape 176"/>
          <p:cNvSpPr txBox="1"/>
          <p:nvPr/>
        </p:nvSpPr>
        <p:spPr>
          <a:xfrm>
            <a:off x="628650" y="887277"/>
            <a:ext cx="8111700" cy="4570457"/>
          </a:xfrm>
          <a:prstGeom prst="rect">
            <a:avLst/>
          </a:prstGeom>
          <a:noFill/>
          <a:ln>
            <a:noFill/>
          </a:ln>
        </p:spPr>
        <p:txBody>
          <a:bodyPr lIns="91425" tIns="91425" rIns="91425" bIns="91425" anchor="t" anchorCtr="0">
            <a:noAutofit/>
          </a:bodyPr>
          <a:lstStyle/>
          <a:p>
            <a:pPr lvl="0">
              <a:spcBef>
                <a:spcPts val="0"/>
              </a:spcBef>
              <a:buNone/>
            </a:pPr>
            <a:r>
              <a:rPr lang="en-US" sz="4800" b="1" dirty="0" smtClean="0">
                <a:solidFill>
                  <a:srgbClr val="7030A0"/>
                </a:solidFill>
                <a:latin typeface="Montserrat"/>
                <a:ea typeface="Montserrat"/>
                <a:cs typeface="Montserrat"/>
                <a:sym typeface="Montserrat"/>
              </a:rPr>
              <a:t>ADMISSIONS</a:t>
            </a:r>
          </a:p>
          <a:p>
            <a:pPr lvl="0">
              <a:spcBef>
                <a:spcPts val="0"/>
              </a:spcBef>
              <a:buNone/>
            </a:pPr>
            <a:r>
              <a:rPr lang="en-US" sz="4800" b="1" dirty="0" smtClean="0">
                <a:solidFill>
                  <a:srgbClr val="FF0000"/>
                </a:solidFill>
                <a:latin typeface="Montserrat"/>
                <a:ea typeface="Montserrat"/>
                <a:cs typeface="Montserrat"/>
                <a:sym typeface="Montserrat"/>
              </a:rPr>
              <a:t>PEERS</a:t>
            </a:r>
          </a:p>
          <a:p>
            <a:pPr lvl="0">
              <a:spcBef>
                <a:spcPts val="0"/>
              </a:spcBef>
              <a:buNone/>
            </a:pPr>
            <a:r>
              <a:rPr lang="en-US" sz="4800" b="1" dirty="0" smtClean="0">
                <a:solidFill>
                  <a:schemeClr val="accent6"/>
                </a:solidFill>
                <a:latin typeface="Montserrat"/>
                <a:ea typeface="Montserrat"/>
                <a:cs typeface="Montserrat"/>
                <a:sym typeface="Montserrat"/>
              </a:rPr>
              <a:t>FUNDERS</a:t>
            </a:r>
            <a:endParaRPr lang="en-US" sz="4800" b="1" dirty="0">
              <a:solidFill>
                <a:schemeClr val="accent6"/>
              </a:solidFill>
              <a:latin typeface="Montserrat"/>
              <a:ea typeface="Montserrat"/>
              <a:cs typeface="Montserrat"/>
              <a:sym typeface="Montserrat"/>
            </a:endParaRPr>
          </a:p>
          <a:p>
            <a:pPr lvl="0">
              <a:spcBef>
                <a:spcPts val="0"/>
              </a:spcBef>
              <a:buNone/>
            </a:pPr>
            <a:r>
              <a:rPr lang="en-US" sz="4800" b="1" dirty="0">
                <a:solidFill>
                  <a:schemeClr val="accent2"/>
                </a:solidFill>
                <a:latin typeface="Montserrat"/>
                <a:ea typeface="Montserrat"/>
                <a:cs typeface="Montserrat"/>
                <a:sym typeface="Montserrat"/>
              </a:rPr>
              <a:t>EMPLOYERS</a:t>
            </a:r>
          </a:p>
          <a:p>
            <a:pPr lvl="0">
              <a:spcBef>
                <a:spcPts val="0"/>
              </a:spcBef>
              <a:buNone/>
            </a:pPr>
            <a:r>
              <a:rPr lang="en-US" sz="4800" b="1" dirty="0">
                <a:solidFill>
                  <a:schemeClr val="accent1"/>
                </a:solidFill>
                <a:latin typeface="Montserrat"/>
                <a:ea typeface="Montserrat"/>
                <a:cs typeface="Montserrat"/>
                <a:sym typeface="Montserrat"/>
              </a:rPr>
              <a:t>POLICY MAKERS</a:t>
            </a:r>
          </a:p>
          <a:p>
            <a:pPr lvl="0">
              <a:spcBef>
                <a:spcPts val="0"/>
              </a:spcBef>
              <a:buNone/>
            </a:pPr>
            <a:r>
              <a:rPr lang="en-US" sz="4800" b="1" dirty="0">
                <a:solidFill>
                  <a:schemeClr val="accent4"/>
                </a:solidFill>
                <a:latin typeface="Montserrat"/>
                <a:ea typeface="Montserrat"/>
                <a:cs typeface="Montserrat"/>
                <a:sym typeface="Montserrat"/>
              </a:rPr>
              <a:t>THE PUBLIC</a:t>
            </a:r>
          </a:p>
        </p:txBody>
      </p:sp>
      <p:grpSp>
        <p:nvGrpSpPr>
          <p:cNvPr id="7" name="Group 6"/>
          <p:cNvGrpSpPr/>
          <p:nvPr/>
        </p:nvGrpSpPr>
        <p:grpSpPr>
          <a:xfrm>
            <a:off x="1090153" y="5932914"/>
            <a:ext cx="7188693" cy="592842"/>
            <a:chOff x="1990009" y="5884053"/>
            <a:chExt cx="6521068" cy="592842"/>
          </a:xfrm>
        </p:grpSpPr>
        <p:sp>
          <p:nvSpPr>
            <p:cNvPr id="8" name="TextBox 7"/>
            <p:cNvSpPr txBox="1"/>
            <p:nvPr/>
          </p:nvSpPr>
          <p:spPr>
            <a:xfrm>
              <a:off x="2640970" y="5941302"/>
              <a:ext cx="5870107" cy="369332"/>
            </a:xfrm>
            <a:prstGeom prst="rect">
              <a:avLst/>
            </a:prstGeom>
            <a:noFill/>
          </p:spPr>
          <p:txBody>
            <a:bodyPr wrap="square" rtlCol="0">
              <a:spAutoFit/>
            </a:bodyPr>
            <a:lstStyle/>
            <a:p>
              <a:r>
                <a:rPr lang="en-US" dirty="0" smtClean="0"/>
                <a:t>PARTICIPATE: What </a:t>
              </a:r>
              <a:r>
                <a:rPr lang="en-US" i="1" dirty="0" smtClean="0"/>
                <a:t>are</a:t>
              </a:r>
              <a:r>
                <a:rPr lang="en-US" dirty="0" smtClean="0"/>
                <a:t> each of these groups looking for anyway??</a:t>
              </a:r>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009" y="5884053"/>
              <a:ext cx="701761" cy="592842"/>
            </a:xfrm>
            <a:prstGeom prst="rect">
              <a:avLst/>
            </a:prstGeom>
          </p:spPr>
        </p:pic>
      </p:grpSp>
    </p:spTree>
    <p:extLst>
      <p:ext uri="{BB962C8B-B14F-4D97-AF65-F5344CB8AC3E}">
        <p14:creationId xmlns:p14="http://schemas.microsoft.com/office/powerpoint/2010/main" val="1700925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6">
                                            <p:txEl>
                                              <p:pRg st="0" end="0"/>
                                            </p:txEl>
                                          </p:spTgt>
                                        </p:tgtEl>
                                        <p:attrNameLst>
                                          <p:attrName>style.visibility</p:attrName>
                                        </p:attrNameLst>
                                      </p:cBhvr>
                                      <p:to>
                                        <p:strVal val="visible"/>
                                      </p:to>
                                    </p:set>
                                    <p:animEffect transition="in" filter="dissolve">
                                      <p:cBhvr>
                                        <p:cTn id="7" dur="500"/>
                                        <p:tgtEl>
                                          <p:spTgt spid="1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76">
                                            <p:txEl>
                                              <p:pRg st="1" end="1"/>
                                            </p:txEl>
                                          </p:spTgt>
                                        </p:tgtEl>
                                        <p:attrNameLst>
                                          <p:attrName>style.visibility</p:attrName>
                                        </p:attrNameLst>
                                      </p:cBhvr>
                                      <p:to>
                                        <p:strVal val="visible"/>
                                      </p:to>
                                    </p:set>
                                    <p:animEffect transition="in" filter="dissolve">
                                      <p:cBhvr>
                                        <p:cTn id="12" dur="500"/>
                                        <p:tgtEl>
                                          <p:spTgt spid="17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176">
                                            <p:txEl>
                                              <p:pRg st="2" end="2"/>
                                            </p:txEl>
                                          </p:spTgt>
                                        </p:tgtEl>
                                        <p:attrNameLst>
                                          <p:attrName>style.visibility</p:attrName>
                                        </p:attrNameLst>
                                      </p:cBhvr>
                                      <p:to>
                                        <p:strVal val="visible"/>
                                      </p:to>
                                    </p:set>
                                    <p:animEffect transition="in" filter="dissolve">
                                      <p:cBhvr>
                                        <p:cTn id="17" dur="500"/>
                                        <p:tgtEl>
                                          <p:spTgt spid="17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176">
                                            <p:txEl>
                                              <p:pRg st="3" end="3"/>
                                            </p:txEl>
                                          </p:spTgt>
                                        </p:tgtEl>
                                        <p:attrNameLst>
                                          <p:attrName>style.visibility</p:attrName>
                                        </p:attrNameLst>
                                      </p:cBhvr>
                                      <p:to>
                                        <p:strVal val="visible"/>
                                      </p:to>
                                    </p:set>
                                    <p:animEffect transition="in" filter="dissolve">
                                      <p:cBhvr>
                                        <p:cTn id="22" dur="500"/>
                                        <p:tgtEl>
                                          <p:spTgt spid="17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76">
                                            <p:txEl>
                                              <p:pRg st="4" end="4"/>
                                            </p:txEl>
                                          </p:spTgt>
                                        </p:tgtEl>
                                        <p:attrNameLst>
                                          <p:attrName>style.visibility</p:attrName>
                                        </p:attrNameLst>
                                      </p:cBhvr>
                                      <p:to>
                                        <p:strVal val="visible"/>
                                      </p:to>
                                    </p:set>
                                    <p:animEffect transition="in" filter="dissolve">
                                      <p:cBhvr>
                                        <p:cTn id="27" dur="500"/>
                                        <p:tgtEl>
                                          <p:spTgt spid="17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76">
                                            <p:txEl>
                                              <p:pRg st="5" end="5"/>
                                            </p:txEl>
                                          </p:spTgt>
                                        </p:tgtEl>
                                        <p:attrNameLst>
                                          <p:attrName>style.visibility</p:attrName>
                                        </p:attrNameLst>
                                      </p:cBhvr>
                                      <p:to>
                                        <p:strVal val="visible"/>
                                      </p:to>
                                    </p:set>
                                    <p:animEffect transition="in" filter="dissolve">
                                      <p:cBhvr>
                                        <p:cTn id="32" dur="500"/>
                                        <p:tgtEl>
                                          <p:spTgt spid="17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Shape 327"/>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STEP 1:</a:t>
            </a:r>
          </a:p>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YOU NEED A </a:t>
            </a:r>
            <a:r>
              <a:rPr lang="en-US" sz="4000" b="1" dirty="0">
                <a:solidFill>
                  <a:srgbClr val="3BB6DB"/>
                </a:solidFill>
                <a:latin typeface="Montserrat"/>
                <a:ea typeface="Montserrat"/>
                <a:cs typeface="Montserrat"/>
                <a:sym typeface="Montserrat"/>
              </a:rPr>
              <a:t>GOOD</a:t>
            </a:r>
            <a:r>
              <a:rPr lang="en-US" sz="4000" b="1" dirty="0">
                <a:solidFill>
                  <a:schemeClr val="dk1"/>
                </a:solidFill>
                <a:latin typeface="Montserrat"/>
                <a:ea typeface="Montserrat"/>
                <a:cs typeface="Montserrat"/>
                <a:sym typeface="Montserrat"/>
              </a:rPr>
              <a:t> BIO</a:t>
            </a:r>
          </a:p>
        </p:txBody>
      </p:sp>
    </p:spTree>
    <p:extLst>
      <p:ext uri="{BB962C8B-B14F-4D97-AF65-F5344CB8AC3E}">
        <p14:creationId xmlns:p14="http://schemas.microsoft.com/office/powerpoint/2010/main" val="160355220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Shape 334"/>
          <p:cNvSpPr txBox="1"/>
          <p:nvPr/>
        </p:nvSpPr>
        <p:spPr>
          <a:xfrm>
            <a:off x="517225" y="1634824"/>
            <a:ext cx="8294400" cy="4568400"/>
          </a:xfrm>
          <a:prstGeom prst="rect">
            <a:avLst/>
          </a:prstGeom>
          <a:noFill/>
          <a:ln>
            <a:noFill/>
          </a:ln>
        </p:spPr>
        <p:txBody>
          <a:bodyPr lIns="91425" tIns="45700" rIns="91425" bIns="45700" anchor="t" anchorCtr="0">
            <a:noAutofit/>
          </a:bodyPr>
          <a:lstStyle/>
          <a:p>
            <a:pPr marL="457200" indent="-457200">
              <a:buClr>
                <a:schemeClr val="dk1"/>
              </a:buClr>
              <a:buSzPct val="100000"/>
              <a:buFont typeface="+mj-lt"/>
              <a:buAutoNum type="arabicPeriod"/>
            </a:pPr>
            <a:r>
              <a:rPr lang="en-US" sz="2400" dirty="0">
                <a:solidFill>
                  <a:schemeClr val="dk1"/>
                </a:solidFill>
                <a:ea typeface="Raleway"/>
                <a:cs typeface="Raleway"/>
                <a:sym typeface="Raleway"/>
              </a:rPr>
              <a:t>Your bio is not your Biosketch</a:t>
            </a:r>
            <a:r>
              <a:rPr lang="en-US" sz="2400" dirty="0" smtClean="0">
                <a:solidFill>
                  <a:schemeClr val="dk1"/>
                </a:solidFill>
                <a:ea typeface="Raleway"/>
                <a:cs typeface="Raleway"/>
                <a:sym typeface="Raleway"/>
              </a:rPr>
              <a:t>.</a:t>
            </a:r>
          </a:p>
          <a:p>
            <a:pPr marL="457200" marR="0" lvl="0" indent="-457200" algn="l" rtl="0">
              <a:spcBef>
                <a:spcPts val="0"/>
              </a:spcBef>
              <a:buClr>
                <a:schemeClr val="dk1"/>
              </a:buClr>
              <a:buSzPct val="100000"/>
              <a:buFont typeface="+mj-lt"/>
              <a:buAutoNum type="arabicPeriod"/>
            </a:pPr>
            <a:r>
              <a:rPr lang="en-US" sz="2400" dirty="0" smtClean="0">
                <a:solidFill>
                  <a:schemeClr val="dk1"/>
                </a:solidFill>
                <a:ea typeface="Raleway"/>
                <a:cs typeface="Raleway"/>
                <a:sym typeface="Raleway"/>
              </a:rPr>
              <a:t>Your bio is not a list of everything you’ve done.</a:t>
            </a:r>
          </a:p>
          <a:p>
            <a:pPr marL="457200" marR="0" lvl="0" indent="-457200" algn="l" rtl="0">
              <a:spcBef>
                <a:spcPts val="0"/>
              </a:spcBef>
              <a:buClr>
                <a:schemeClr val="dk1"/>
              </a:buClr>
              <a:buSzPct val="100000"/>
              <a:buFont typeface="+mj-lt"/>
              <a:buAutoNum type="arabicPeriod"/>
            </a:pPr>
            <a:r>
              <a:rPr lang="en-US" sz="2400" dirty="0" smtClean="0">
                <a:solidFill>
                  <a:schemeClr val="dk1"/>
                </a:solidFill>
                <a:ea typeface="Raleway"/>
                <a:cs typeface="Raleway"/>
                <a:sym typeface="Raleway"/>
              </a:rPr>
              <a:t>Your </a:t>
            </a:r>
            <a:r>
              <a:rPr lang="en-US" sz="2400" dirty="0">
                <a:solidFill>
                  <a:schemeClr val="dk1"/>
                </a:solidFill>
                <a:ea typeface="Raleway"/>
                <a:cs typeface="Raleway"/>
                <a:sym typeface="Raleway"/>
              </a:rPr>
              <a:t>bio is a communication </a:t>
            </a:r>
            <a:r>
              <a:rPr lang="en-US" sz="2400" dirty="0" smtClean="0">
                <a:solidFill>
                  <a:schemeClr val="dk1"/>
                </a:solidFill>
                <a:ea typeface="Raleway"/>
                <a:cs typeface="Raleway"/>
                <a:sym typeface="Raleway"/>
              </a:rPr>
              <a:t>tool.</a:t>
            </a:r>
          </a:p>
          <a:p>
            <a:pPr marL="457200" marR="0" lvl="0" indent="-457200" algn="l" rtl="0">
              <a:spcBef>
                <a:spcPts val="0"/>
              </a:spcBef>
              <a:buClr>
                <a:schemeClr val="dk1"/>
              </a:buClr>
              <a:buSzPct val="100000"/>
              <a:buFont typeface="+mj-lt"/>
              <a:buAutoNum type="arabicPeriod"/>
            </a:pPr>
            <a:r>
              <a:rPr lang="en-US" sz="2400" dirty="0" smtClean="0">
                <a:solidFill>
                  <a:schemeClr val="dk1"/>
                </a:solidFill>
                <a:ea typeface="Raleway"/>
                <a:cs typeface="Raleway"/>
                <a:sym typeface="Raleway"/>
              </a:rPr>
              <a:t>Your </a:t>
            </a:r>
            <a:r>
              <a:rPr lang="en-US" sz="2400" dirty="0">
                <a:solidFill>
                  <a:schemeClr val="dk1"/>
                </a:solidFill>
                <a:ea typeface="Raleway"/>
                <a:cs typeface="Raleway"/>
                <a:sym typeface="Raleway"/>
              </a:rPr>
              <a:t>bio tells a story of your credibility, interests, current activities, and </a:t>
            </a:r>
            <a:r>
              <a:rPr lang="en-US" sz="2400" dirty="0" smtClean="0">
                <a:solidFill>
                  <a:schemeClr val="dk1"/>
                </a:solidFill>
                <a:ea typeface="Raleway"/>
                <a:cs typeface="Raleway"/>
                <a:sym typeface="Raleway"/>
              </a:rPr>
              <a:t>accomplishments.</a:t>
            </a:r>
          </a:p>
          <a:p>
            <a:pPr marL="457200" marR="0" lvl="0" indent="-457200" algn="l" rtl="0">
              <a:spcBef>
                <a:spcPts val="0"/>
              </a:spcBef>
              <a:buClr>
                <a:schemeClr val="dk1"/>
              </a:buClr>
              <a:buSzPct val="100000"/>
              <a:buFont typeface="+mj-lt"/>
              <a:buAutoNum type="arabicPeriod"/>
            </a:pPr>
            <a:r>
              <a:rPr lang="en-US" sz="2400" dirty="0" smtClean="0">
                <a:solidFill>
                  <a:schemeClr val="dk1"/>
                </a:solidFill>
                <a:ea typeface="Raleway"/>
                <a:cs typeface="Raleway"/>
                <a:sym typeface="Raleway"/>
              </a:rPr>
              <a:t>Your </a:t>
            </a:r>
            <a:r>
              <a:rPr lang="en-US" sz="2400" dirty="0">
                <a:solidFill>
                  <a:schemeClr val="dk1"/>
                </a:solidFill>
                <a:ea typeface="Raleway"/>
                <a:cs typeface="Raleway"/>
                <a:sym typeface="Raleway"/>
              </a:rPr>
              <a:t>bio should be concise, serving as an abstract of your professional self.</a:t>
            </a:r>
          </a:p>
        </p:txBody>
      </p:sp>
      <p:sp>
        <p:nvSpPr>
          <p:cNvPr id="4" name="Title 1"/>
          <p:cNvSpPr txBox="1">
            <a:spLocks/>
          </p:cNvSpPr>
          <p:nvPr/>
        </p:nvSpPr>
        <p:spPr>
          <a:xfrm>
            <a:off x="0" y="321727"/>
            <a:ext cx="9144000" cy="580318"/>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1" dirty="0" smtClean="0">
                <a:solidFill>
                  <a:srgbClr val="409995"/>
                </a:solidFill>
                <a:latin typeface="Montserrat" charset="0"/>
                <a:ea typeface="Montserrat" charset="0"/>
                <a:cs typeface="Montserrat" charset="0"/>
              </a:rPr>
              <a:t>the basics</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48529832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2" name="Shape 342" descr="Screen Shot 2017-03-29 at 2.20.15 PM.png">
            <a:hlinkClick r:id="rId3"/>
          </p:cNvPr>
          <p:cNvPicPr preferRelativeResize="0"/>
          <p:nvPr/>
        </p:nvPicPr>
        <p:blipFill rotWithShape="1">
          <a:blip r:embed="rId4">
            <a:alphaModFix/>
          </a:blip>
          <a:srcRect l="22687" t="10388" r="25372" b="20679"/>
          <a:stretch/>
        </p:blipFill>
        <p:spPr>
          <a:xfrm>
            <a:off x="1364924" y="902625"/>
            <a:ext cx="6680424" cy="5540975"/>
          </a:xfrm>
          <a:prstGeom prst="rect">
            <a:avLst/>
          </a:prstGeom>
          <a:noFill/>
          <a:ln>
            <a:noFill/>
          </a:ln>
        </p:spPr>
      </p:pic>
      <p:sp>
        <p:nvSpPr>
          <p:cNvPr id="4" name="Title 1"/>
          <p:cNvSpPr>
            <a:spLocks noGrp="1"/>
          </p:cNvSpPr>
          <p:nvPr>
            <p:ph type="title"/>
          </p:nvPr>
        </p:nvSpPr>
        <p:spPr>
          <a:xfrm>
            <a:off x="0" y="148729"/>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short form</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1484473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pic>
        <p:nvPicPr>
          <p:cNvPr id="348" name="Shape 348" descr="Screen Shot 2017-03-29 at 2.22.49 PM.png">
            <a:hlinkClick r:id="rId3"/>
          </p:cNvPr>
          <p:cNvPicPr preferRelativeResize="0"/>
          <p:nvPr/>
        </p:nvPicPr>
        <p:blipFill rotWithShape="1">
          <a:blip r:embed="rId4">
            <a:alphaModFix/>
          </a:blip>
          <a:srcRect l="27426" t="12133" r="29004" b="29417"/>
          <a:stretch/>
        </p:blipFill>
        <p:spPr>
          <a:xfrm>
            <a:off x="1697900" y="782525"/>
            <a:ext cx="6882384" cy="5770476"/>
          </a:xfrm>
          <a:prstGeom prst="rect">
            <a:avLst/>
          </a:prstGeom>
          <a:noFill/>
          <a:ln>
            <a:noFill/>
          </a:ln>
        </p:spPr>
      </p:pic>
      <p:sp>
        <p:nvSpPr>
          <p:cNvPr id="4" name="Title 1"/>
          <p:cNvSpPr>
            <a:spLocks noGrp="1"/>
          </p:cNvSpPr>
          <p:nvPr>
            <p:ph type="title"/>
          </p:nvPr>
        </p:nvSpPr>
        <p:spPr>
          <a:xfrm>
            <a:off x="0" y="124015"/>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mid form</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3555768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pic>
        <p:nvPicPr>
          <p:cNvPr id="356" name="Shape 356" descr="Screen Shot 2017-03-29 at 2.33.35 PM.png">
            <a:hlinkClick r:id="rId3"/>
          </p:cNvPr>
          <p:cNvPicPr preferRelativeResize="0"/>
          <p:nvPr/>
        </p:nvPicPr>
        <p:blipFill rotWithShape="1">
          <a:blip r:embed="rId4">
            <a:alphaModFix/>
          </a:blip>
          <a:srcRect l="16506" t="10389" r="49148" b="15238"/>
          <a:stretch/>
        </p:blipFill>
        <p:spPr>
          <a:xfrm>
            <a:off x="261975" y="1032025"/>
            <a:ext cx="3977097" cy="5382075"/>
          </a:xfrm>
          <a:prstGeom prst="rect">
            <a:avLst/>
          </a:prstGeom>
          <a:noFill/>
          <a:ln>
            <a:noFill/>
          </a:ln>
        </p:spPr>
      </p:pic>
      <p:pic>
        <p:nvPicPr>
          <p:cNvPr id="357" name="Shape 357" descr="Screen Shot 2017-03-29 at 2.35.15 PM.png">
            <a:hlinkClick r:id="rId5"/>
          </p:cNvPr>
          <p:cNvPicPr preferRelativeResize="0"/>
          <p:nvPr/>
        </p:nvPicPr>
        <p:blipFill rotWithShape="1">
          <a:blip r:embed="rId6">
            <a:alphaModFix/>
          </a:blip>
          <a:srcRect l="29124" t="13100" r="31191" b="14277"/>
          <a:stretch/>
        </p:blipFill>
        <p:spPr>
          <a:xfrm>
            <a:off x="4605300" y="1259500"/>
            <a:ext cx="4307923" cy="4927125"/>
          </a:xfrm>
          <a:prstGeom prst="rect">
            <a:avLst/>
          </a:prstGeom>
          <a:noFill/>
          <a:ln>
            <a:noFill/>
          </a:ln>
        </p:spPr>
      </p:pic>
      <p:sp>
        <p:nvSpPr>
          <p:cNvPr id="5" name="Title 1"/>
          <p:cNvSpPr>
            <a:spLocks noGrp="1"/>
          </p:cNvSpPr>
          <p:nvPr>
            <p:ph type="title"/>
          </p:nvPr>
        </p:nvSpPr>
        <p:spPr>
          <a:xfrm>
            <a:off x="0" y="222871"/>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just don’t</a:t>
            </a:r>
            <a:r>
              <a:rPr lang="is-IS" b="1" smtClean="0">
                <a:solidFill>
                  <a:srgbClr val="409995"/>
                </a:solidFill>
                <a:latin typeface="Montserrat" charset="0"/>
                <a:ea typeface="Montserrat" charset="0"/>
                <a:cs typeface="Montserrat" charset="0"/>
              </a:rPr>
              <a:t>…</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9658810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Shape 363"/>
          <p:cNvSpPr txBox="1"/>
          <p:nvPr/>
        </p:nvSpPr>
        <p:spPr>
          <a:xfrm>
            <a:off x="349950" y="2566225"/>
            <a:ext cx="8444100" cy="1411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YOUR TURN…</a:t>
            </a:r>
          </a:p>
          <a:p>
            <a:pPr marL="0" marR="0" lvl="0" indent="0" algn="l" rtl="0">
              <a:spcBef>
                <a:spcPts val="0"/>
              </a:spcBef>
              <a:buSzPct val="25000"/>
              <a:buNone/>
            </a:pPr>
            <a:r>
              <a:rPr lang="en-US" sz="4000" b="1" dirty="0">
                <a:solidFill>
                  <a:srgbClr val="3BB6DB"/>
                </a:solidFill>
                <a:latin typeface="Montserrat"/>
                <a:ea typeface="Montserrat"/>
                <a:cs typeface="Montserrat"/>
                <a:sym typeface="Montserrat"/>
              </a:rPr>
              <a:t>BRAINSTORM YOUR INVENTORY</a:t>
            </a:r>
          </a:p>
          <a:p>
            <a:pPr lvl="0" rtl="0">
              <a:spcBef>
                <a:spcPts val="0"/>
              </a:spcBef>
              <a:buNone/>
            </a:pPr>
            <a:endParaRPr sz="4000" b="1">
              <a:solidFill>
                <a:schemeClr val="dk1"/>
              </a:solidFill>
              <a:latin typeface="Montserrat"/>
              <a:ea typeface="Montserrat"/>
              <a:cs typeface="Montserrat"/>
              <a:sym typeface="Montserrat"/>
            </a:endParaRPr>
          </a:p>
          <a:p>
            <a:pPr marL="0" marR="0" lvl="0" indent="0" algn="l" rtl="0">
              <a:spcBef>
                <a:spcPts val="0"/>
              </a:spcBef>
              <a:buNone/>
            </a:pPr>
            <a:endParaRPr sz="40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17033155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cxnSp>
        <p:nvCxnSpPr>
          <p:cNvPr id="370" name="Shape 370"/>
          <p:cNvCxnSpPr/>
          <p:nvPr/>
        </p:nvCxnSpPr>
        <p:spPr>
          <a:xfrm>
            <a:off x="-10150" y="3423900"/>
            <a:ext cx="9174600" cy="10200"/>
          </a:xfrm>
          <a:prstGeom prst="straightConnector1">
            <a:avLst/>
          </a:prstGeom>
          <a:noFill/>
          <a:ln w="19050" cap="flat" cmpd="sng">
            <a:solidFill>
              <a:srgbClr val="434343"/>
            </a:solidFill>
            <a:prstDash val="solid"/>
            <a:round/>
            <a:headEnd type="none" w="lg" len="lg"/>
            <a:tailEnd type="none" w="lg" len="lg"/>
          </a:ln>
        </p:spPr>
      </p:cxnSp>
      <p:cxnSp>
        <p:nvCxnSpPr>
          <p:cNvPr id="371" name="Shape 371"/>
          <p:cNvCxnSpPr/>
          <p:nvPr/>
        </p:nvCxnSpPr>
        <p:spPr>
          <a:xfrm flipH="1">
            <a:off x="4556700" y="0"/>
            <a:ext cx="30600" cy="6858000"/>
          </a:xfrm>
          <a:prstGeom prst="straightConnector1">
            <a:avLst/>
          </a:prstGeom>
          <a:noFill/>
          <a:ln w="19050" cap="flat" cmpd="sng">
            <a:solidFill>
              <a:srgbClr val="434343"/>
            </a:solidFill>
            <a:prstDash val="solid"/>
            <a:round/>
            <a:headEnd type="none" w="lg" len="lg"/>
            <a:tailEnd type="none" w="lg" len="lg"/>
          </a:ln>
        </p:spPr>
      </p:cxnSp>
      <p:sp>
        <p:nvSpPr>
          <p:cNvPr id="372" name="Shape 372"/>
          <p:cNvSpPr txBox="1"/>
          <p:nvPr/>
        </p:nvSpPr>
        <p:spPr>
          <a:xfrm>
            <a:off x="1564675" y="294650"/>
            <a:ext cx="1788000" cy="355500"/>
          </a:xfrm>
          <a:prstGeom prst="rect">
            <a:avLst/>
          </a:prstGeom>
          <a:noFill/>
          <a:ln>
            <a:noFill/>
          </a:ln>
        </p:spPr>
        <p:txBody>
          <a:bodyPr lIns="91425" tIns="91425" rIns="91425" bIns="91425" anchor="t" anchorCtr="0">
            <a:noAutofit/>
          </a:bodyPr>
          <a:lstStyle/>
          <a:p>
            <a:pPr lvl="0" algn="ctr">
              <a:spcBef>
                <a:spcPts val="0"/>
              </a:spcBef>
              <a:buNone/>
            </a:pPr>
            <a:r>
              <a:rPr lang="en-US" b="1" dirty="0">
                <a:solidFill>
                  <a:srgbClr val="3BB6DB"/>
                </a:solidFill>
                <a:latin typeface="Quicksand"/>
                <a:ea typeface="Quicksand"/>
                <a:cs typeface="Quicksand"/>
                <a:sym typeface="Quicksand"/>
              </a:rPr>
              <a:t>CREDIBILITY</a:t>
            </a:r>
          </a:p>
          <a:p>
            <a:pPr lvl="0">
              <a:spcBef>
                <a:spcPts val="0"/>
              </a:spcBef>
              <a:buNone/>
            </a:pPr>
            <a:endParaRPr/>
          </a:p>
        </p:txBody>
      </p:sp>
      <p:sp>
        <p:nvSpPr>
          <p:cNvPr id="373" name="Shape 373"/>
          <p:cNvSpPr txBox="1"/>
          <p:nvPr/>
        </p:nvSpPr>
        <p:spPr>
          <a:xfrm>
            <a:off x="6238325" y="294650"/>
            <a:ext cx="1681200" cy="355500"/>
          </a:xfrm>
          <a:prstGeom prst="rect">
            <a:avLst/>
          </a:prstGeom>
          <a:noFill/>
          <a:ln>
            <a:noFill/>
          </a:ln>
        </p:spPr>
        <p:txBody>
          <a:bodyPr lIns="91425" tIns="91425" rIns="91425" bIns="91425" anchor="t" anchorCtr="0">
            <a:noAutofit/>
          </a:bodyPr>
          <a:lstStyle/>
          <a:p>
            <a:pPr lvl="0" algn="ctr" rtl="0">
              <a:spcBef>
                <a:spcPts val="0"/>
              </a:spcBef>
              <a:buNone/>
            </a:pPr>
            <a:r>
              <a:rPr lang="en-US" b="1" dirty="0">
                <a:solidFill>
                  <a:schemeClr val="accent2"/>
                </a:solidFill>
                <a:latin typeface="Quicksand"/>
                <a:ea typeface="Quicksand"/>
                <a:cs typeface="Quicksand"/>
                <a:sym typeface="Quicksand"/>
              </a:rPr>
              <a:t>INTERESTS</a:t>
            </a:r>
          </a:p>
          <a:p>
            <a:pPr lvl="0" rtl="0">
              <a:spcBef>
                <a:spcPts val="0"/>
              </a:spcBef>
              <a:buNone/>
            </a:pPr>
            <a:endParaRPr/>
          </a:p>
        </p:txBody>
      </p:sp>
      <p:sp>
        <p:nvSpPr>
          <p:cNvPr id="374" name="Shape 374"/>
          <p:cNvSpPr txBox="1"/>
          <p:nvPr/>
        </p:nvSpPr>
        <p:spPr>
          <a:xfrm>
            <a:off x="1117675" y="3657600"/>
            <a:ext cx="2235000" cy="355500"/>
          </a:xfrm>
          <a:prstGeom prst="rect">
            <a:avLst/>
          </a:prstGeom>
          <a:noFill/>
          <a:ln>
            <a:noFill/>
          </a:ln>
        </p:spPr>
        <p:txBody>
          <a:bodyPr lIns="91425" tIns="91425" rIns="91425" bIns="91425" anchor="t" anchorCtr="0">
            <a:noAutofit/>
          </a:bodyPr>
          <a:lstStyle/>
          <a:p>
            <a:pPr lvl="0" algn="ctr" rtl="0">
              <a:spcBef>
                <a:spcPts val="0"/>
              </a:spcBef>
              <a:buNone/>
            </a:pPr>
            <a:r>
              <a:rPr lang="en-US" b="1" dirty="0">
                <a:solidFill>
                  <a:srgbClr val="38761D"/>
                </a:solidFill>
                <a:latin typeface="Quicksand"/>
                <a:ea typeface="Quicksand"/>
                <a:cs typeface="Quicksand"/>
                <a:sym typeface="Quicksand"/>
              </a:rPr>
              <a:t>CURRENT ACTIVITIES</a:t>
            </a:r>
          </a:p>
          <a:p>
            <a:pPr lvl="0" rtl="0">
              <a:spcBef>
                <a:spcPts val="0"/>
              </a:spcBef>
              <a:buNone/>
            </a:pPr>
            <a:endParaRPr/>
          </a:p>
        </p:txBody>
      </p:sp>
      <p:sp>
        <p:nvSpPr>
          <p:cNvPr id="375" name="Shape 375"/>
          <p:cNvSpPr txBox="1"/>
          <p:nvPr/>
        </p:nvSpPr>
        <p:spPr>
          <a:xfrm>
            <a:off x="5791324" y="3657600"/>
            <a:ext cx="2635983" cy="355500"/>
          </a:xfrm>
          <a:prstGeom prst="rect">
            <a:avLst/>
          </a:prstGeom>
          <a:noFill/>
          <a:ln>
            <a:noFill/>
          </a:ln>
        </p:spPr>
        <p:txBody>
          <a:bodyPr lIns="91425" tIns="91425" rIns="91425" bIns="91425" anchor="t" anchorCtr="0">
            <a:noAutofit/>
          </a:bodyPr>
          <a:lstStyle/>
          <a:p>
            <a:pPr lvl="0" algn="ctr" rtl="0">
              <a:spcBef>
                <a:spcPts val="0"/>
              </a:spcBef>
              <a:buNone/>
            </a:pPr>
            <a:r>
              <a:rPr lang="en-US" b="1" dirty="0">
                <a:solidFill>
                  <a:srgbClr val="9900FF"/>
                </a:solidFill>
                <a:latin typeface="Quicksand"/>
                <a:ea typeface="Quicksand"/>
                <a:cs typeface="Quicksand"/>
                <a:sym typeface="Quicksand"/>
              </a:rPr>
              <a:t>ACCOMPLISHMENTS</a:t>
            </a:r>
          </a:p>
          <a:p>
            <a:pPr lvl="0" algn="ctr" rtl="0">
              <a:spcBef>
                <a:spcPts val="0"/>
              </a:spcBef>
              <a:buNone/>
            </a:pPr>
            <a:endParaRPr b="1">
              <a:solidFill>
                <a:srgbClr val="9900FF"/>
              </a:solidFill>
              <a:latin typeface="Quicksand"/>
              <a:ea typeface="Quicksand"/>
              <a:cs typeface="Quicksand"/>
              <a:sym typeface="Quicksand"/>
            </a:endParaRPr>
          </a:p>
          <a:p>
            <a:pPr lvl="0" algn="ctr" rtl="0">
              <a:spcBef>
                <a:spcPts val="0"/>
              </a:spcBef>
              <a:buNone/>
            </a:pPr>
            <a:endParaRPr b="1">
              <a:solidFill>
                <a:srgbClr val="9900FF"/>
              </a:solidFill>
              <a:latin typeface="Quicksand"/>
              <a:ea typeface="Quicksand"/>
              <a:cs typeface="Quicksand"/>
              <a:sym typeface="Quicksand"/>
            </a:endParaRPr>
          </a:p>
          <a:p>
            <a:pPr lvl="0" rtl="0">
              <a:spcBef>
                <a:spcPts val="0"/>
              </a:spcBef>
              <a:buNone/>
            </a:pPr>
            <a:endParaRPr/>
          </a:p>
        </p:txBody>
      </p:sp>
      <p:sp>
        <p:nvSpPr>
          <p:cNvPr id="376" name="Shape 376"/>
          <p:cNvSpPr txBox="1"/>
          <p:nvPr/>
        </p:nvSpPr>
        <p:spPr>
          <a:xfrm>
            <a:off x="4879025" y="4382850"/>
            <a:ext cx="3863700" cy="1867800"/>
          </a:xfrm>
          <a:prstGeom prst="rect">
            <a:avLst/>
          </a:prstGeom>
          <a:noFill/>
          <a:ln>
            <a:noFill/>
          </a:ln>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2808406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Shape 382"/>
          <p:cNvSpPr txBox="1"/>
          <p:nvPr/>
        </p:nvSpPr>
        <p:spPr>
          <a:xfrm>
            <a:off x="69549" y="6581000"/>
            <a:ext cx="9074400" cy="276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a:solidFill>
                  <a:srgbClr val="7F7F7F"/>
                </a:solidFill>
                <a:latin typeface="Montserrat"/>
                <a:ea typeface="Montserrat"/>
                <a:cs typeface="Montserrat"/>
                <a:sym typeface="Montserrat"/>
              </a:rPr>
              <a:t>Adapted  from Jean Branan,, Program Coordinator, Career &amp; Postdoctoral Services @ The Scripps Research Institute</a:t>
            </a:r>
          </a:p>
        </p:txBody>
      </p:sp>
      <p:sp>
        <p:nvSpPr>
          <p:cNvPr id="383" name="Shape 383"/>
          <p:cNvSpPr txBox="1"/>
          <p:nvPr/>
        </p:nvSpPr>
        <p:spPr>
          <a:xfrm>
            <a:off x="386075" y="167332"/>
            <a:ext cx="3363000" cy="682800"/>
          </a:xfrm>
          <a:prstGeom prst="rect">
            <a:avLst/>
          </a:prstGeom>
          <a:noFill/>
          <a:ln>
            <a:noFill/>
          </a:ln>
        </p:spPr>
        <p:txBody>
          <a:bodyPr lIns="91425" tIns="91425" rIns="91425" bIns="91425" anchor="t" anchorCtr="0">
            <a:noAutofit/>
          </a:bodyPr>
          <a:lstStyle/>
          <a:p>
            <a:pPr lvl="0">
              <a:spcBef>
                <a:spcPts val="0"/>
              </a:spcBef>
              <a:buNone/>
            </a:pPr>
            <a:r>
              <a:rPr lang="en-US" sz="2400" dirty="0">
                <a:solidFill>
                  <a:srgbClr val="3BB6DB"/>
                </a:solidFill>
                <a:latin typeface="Montserrat" charset="0"/>
                <a:ea typeface="Montserrat" charset="0"/>
                <a:cs typeface="Montserrat" charset="0"/>
                <a:sym typeface="Quicksand"/>
              </a:rPr>
              <a:t>DON’T OVERLOOK WHAT YOU KNOW...</a:t>
            </a:r>
          </a:p>
        </p:txBody>
      </p:sp>
      <p:grpSp>
        <p:nvGrpSpPr>
          <p:cNvPr id="2" name="Group 1"/>
          <p:cNvGrpSpPr/>
          <p:nvPr/>
        </p:nvGrpSpPr>
        <p:grpSpPr>
          <a:xfrm>
            <a:off x="386075" y="1129854"/>
            <a:ext cx="8981375" cy="4172211"/>
            <a:chOff x="386075" y="1129854"/>
            <a:chExt cx="8981375" cy="4172211"/>
          </a:xfrm>
        </p:grpSpPr>
        <p:sp>
          <p:nvSpPr>
            <p:cNvPr id="384" name="Shape 384"/>
            <p:cNvSpPr txBox="1"/>
            <p:nvPr/>
          </p:nvSpPr>
          <p:spPr>
            <a:xfrm>
              <a:off x="386075" y="1136134"/>
              <a:ext cx="4000574" cy="303746"/>
            </a:xfrm>
            <a:prstGeom prst="rect">
              <a:avLst/>
            </a:prstGeom>
            <a:noFill/>
            <a:ln>
              <a:noFill/>
            </a:ln>
          </p:spPr>
          <p:txBody>
            <a:bodyPr lIns="91425" tIns="91425" rIns="91425" bIns="91425" anchor="t" anchorCtr="0">
              <a:noAutofit/>
            </a:bodyPr>
            <a:lstStyle/>
            <a:p>
              <a:pPr lvl="0">
                <a:spcBef>
                  <a:spcPts val="0"/>
                </a:spcBef>
                <a:buNone/>
              </a:pPr>
              <a:r>
                <a:rPr lang="en-US" sz="1600" b="1" dirty="0">
                  <a:ea typeface="Quicksand"/>
                  <a:cs typeface="Quicksand"/>
                  <a:sym typeface="Quicksand"/>
                </a:rPr>
                <a:t>RESEARCH &amp; ANALYTICAL SKILLS</a:t>
              </a:r>
            </a:p>
            <a:p>
              <a:pPr lvl="0">
                <a:spcBef>
                  <a:spcPts val="0"/>
                </a:spcBef>
                <a:buNone/>
              </a:pPr>
              <a:endParaRPr sz="1600" b="1">
                <a:ea typeface="Quicksand"/>
                <a:cs typeface="Quicksand"/>
                <a:sym typeface="Quicksand"/>
              </a:endParaRPr>
            </a:p>
            <a:p>
              <a:pPr lvl="0">
                <a:spcBef>
                  <a:spcPts val="0"/>
                </a:spcBef>
                <a:buNone/>
              </a:pPr>
              <a:endParaRPr sz="1600" b="1">
                <a:ea typeface="Quicksand"/>
                <a:cs typeface="Quicksand"/>
                <a:sym typeface="Quicksand"/>
              </a:endParaRPr>
            </a:p>
          </p:txBody>
        </p:sp>
        <p:sp>
          <p:nvSpPr>
            <p:cNvPr id="385" name="Shape 385"/>
            <p:cNvSpPr txBox="1"/>
            <p:nvPr/>
          </p:nvSpPr>
          <p:spPr>
            <a:xfrm>
              <a:off x="386075" y="4070617"/>
              <a:ext cx="2987100" cy="375900"/>
            </a:xfrm>
            <a:prstGeom prst="rect">
              <a:avLst/>
            </a:prstGeom>
            <a:noFill/>
            <a:ln>
              <a:noFill/>
            </a:ln>
          </p:spPr>
          <p:txBody>
            <a:bodyPr lIns="91425" tIns="91425" rIns="91425" bIns="91425" anchor="t" anchorCtr="0">
              <a:noAutofit/>
            </a:bodyPr>
            <a:lstStyle/>
            <a:p>
              <a:pPr lvl="0" rtl="0">
                <a:spcBef>
                  <a:spcPts val="0"/>
                </a:spcBef>
                <a:buNone/>
              </a:pPr>
              <a:r>
                <a:rPr lang="en-US" sz="1600" b="1" dirty="0">
                  <a:ea typeface="Quicksand"/>
                  <a:cs typeface="Quicksand"/>
                  <a:sym typeface="Quicksand"/>
                </a:rPr>
                <a:t>INTERPERSONAL  &amp; COMMUNICATION SKILLS</a:t>
              </a:r>
            </a:p>
            <a:p>
              <a:pPr lvl="0" rtl="0">
                <a:spcBef>
                  <a:spcPts val="0"/>
                </a:spcBef>
                <a:buNone/>
              </a:pPr>
              <a:endParaRPr sz="1800" b="1">
                <a:ea typeface="Quicksand"/>
                <a:cs typeface="Quicksand"/>
                <a:sym typeface="Quicksand"/>
              </a:endParaRPr>
            </a:p>
            <a:p>
              <a:pPr lvl="0" rtl="0">
                <a:spcBef>
                  <a:spcPts val="0"/>
                </a:spcBef>
                <a:buNone/>
              </a:pPr>
              <a:endParaRPr b="1">
                <a:ea typeface="Quicksand"/>
                <a:cs typeface="Quicksand"/>
                <a:sym typeface="Quicksand"/>
              </a:endParaRPr>
            </a:p>
          </p:txBody>
        </p:sp>
        <p:sp>
          <p:nvSpPr>
            <p:cNvPr id="386" name="Shape 386"/>
            <p:cNvSpPr txBox="1"/>
            <p:nvPr/>
          </p:nvSpPr>
          <p:spPr>
            <a:xfrm>
              <a:off x="4968249" y="1129854"/>
              <a:ext cx="3931800" cy="375900"/>
            </a:xfrm>
            <a:prstGeom prst="rect">
              <a:avLst/>
            </a:prstGeom>
            <a:noFill/>
            <a:ln>
              <a:noFill/>
            </a:ln>
          </p:spPr>
          <p:txBody>
            <a:bodyPr lIns="91425" tIns="91425" rIns="91425" bIns="91425" anchor="t" anchorCtr="0">
              <a:noAutofit/>
            </a:bodyPr>
            <a:lstStyle/>
            <a:p>
              <a:pPr lvl="0" rtl="0">
                <a:spcBef>
                  <a:spcPts val="0"/>
                </a:spcBef>
                <a:buNone/>
              </a:pPr>
              <a:r>
                <a:rPr lang="en-US" sz="1600" b="1" dirty="0">
                  <a:ea typeface="Quicksand"/>
                  <a:cs typeface="Quicksand"/>
                  <a:sym typeface="Quicksand"/>
                </a:rPr>
                <a:t>WHAT IT TAKES TO ADVANCE </a:t>
              </a:r>
              <a:endParaRPr lang="en-US" sz="1600" b="1" dirty="0" smtClean="0">
                <a:ea typeface="Quicksand"/>
                <a:cs typeface="Quicksand"/>
                <a:sym typeface="Quicksand"/>
              </a:endParaRPr>
            </a:p>
            <a:p>
              <a:pPr lvl="0" rtl="0">
                <a:spcBef>
                  <a:spcPts val="0"/>
                </a:spcBef>
                <a:buNone/>
              </a:pPr>
              <a:r>
                <a:rPr lang="en-US" sz="1600" b="1" dirty="0" smtClean="0">
                  <a:ea typeface="Quicksand"/>
                  <a:cs typeface="Quicksand"/>
                  <a:sym typeface="Quicksand"/>
                </a:rPr>
                <a:t>&amp; </a:t>
              </a:r>
              <a:r>
                <a:rPr lang="en-US" sz="1600" b="1" dirty="0">
                  <a:ea typeface="Quicksand"/>
                  <a:cs typeface="Quicksand"/>
                  <a:sym typeface="Quicksand"/>
                </a:rPr>
                <a:t>FINISH</a:t>
              </a:r>
            </a:p>
            <a:p>
              <a:pPr lvl="0" rtl="0">
                <a:spcBef>
                  <a:spcPts val="0"/>
                </a:spcBef>
                <a:buNone/>
              </a:pPr>
              <a:endParaRPr b="1">
                <a:ea typeface="Quicksand"/>
                <a:cs typeface="Quicksand"/>
                <a:sym typeface="Quicksand"/>
              </a:endParaRPr>
            </a:p>
            <a:p>
              <a:pPr lvl="0" rtl="0">
                <a:spcBef>
                  <a:spcPts val="0"/>
                </a:spcBef>
                <a:buNone/>
              </a:pPr>
              <a:endParaRPr b="1">
                <a:ea typeface="Quicksand"/>
                <a:cs typeface="Quicksand"/>
                <a:sym typeface="Quicksand"/>
              </a:endParaRPr>
            </a:p>
          </p:txBody>
        </p:sp>
        <p:sp>
          <p:nvSpPr>
            <p:cNvPr id="387" name="Shape 387"/>
            <p:cNvSpPr txBox="1"/>
            <p:nvPr/>
          </p:nvSpPr>
          <p:spPr>
            <a:xfrm>
              <a:off x="4968249" y="4106808"/>
              <a:ext cx="3446701" cy="375900"/>
            </a:xfrm>
            <a:prstGeom prst="rect">
              <a:avLst/>
            </a:prstGeom>
            <a:noFill/>
            <a:ln>
              <a:noFill/>
            </a:ln>
          </p:spPr>
          <p:txBody>
            <a:bodyPr lIns="91425" tIns="91425" rIns="91425" bIns="91425" anchor="t" anchorCtr="0">
              <a:noAutofit/>
            </a:bodyPr>
            <a:lstStyle/>
            <a:p>
              <a:pPr lvl="0" rtl="0">
                <a:spcBef>
                  <a:spcPts val="0"/>
                </a:spcBef>
                <a:buNone/>
              </a:pPr>
              <a:r>
                <a:rPr lang="en-US" sz="1600" b="1" dirty="0">
                  <a:ea typeface="Quicksand"/>
                  <a:cs typeface="Quicksand"/>
                  <a:sym typeface="Quicksand"/>
                </a:rPr>
                <a:t>ENTREPRENEURIAL SKILLS</a:t>
              </a:r>
            </a:p>
            <a:p>
              <a:pPr lvl="0" rtl="0">
                <a:spcBef>
                  <a:spcPts val="0"/>
                </a:spcBef>
                <a:buNone/>
              </a:pPr>
              <a:endParaRPr b="1">
                <a:ea typeface="Quicksand"/>
                <a:cs typeface="Quicksand"/>
                <a:sym typeface="Quicksand"/>
              </a:endParaRPr>
            </a:p>
            <a:p>
              <a:pPr lvl="0" rtl="0">
                <a:spcBef>
                  <a:spcPts val="0"/>
                </a:spcBef>
                <a:buNone/>
              </a:pPr>
              <a:endParaRPr b="1">
                <a:ea typeface="Quicksand"/>
                <a:cs typeface="Quicksand"/>
                <a:sym typeface="Quicksand"/>
              </a:endParaRPr>
            </a:p>
          </p:txBody>
        </p:sp>
        <p:sp>
          <p:nvSpPr>
            <p:cNvPr id="388" name="Shape 388"/>
            <p:cNvSpPr txBox="1"/>
            <p:nvPr/>
          </p:nvSpPr>
          <p:spPr>
            <a:xfrm>
              <a:off x="386075" y="1384482"/>
              <a:ext cx="3738900" cy="682800"/>
            </a:xfrm>
            <a:prstGeom prst="rect">
              <a:avLst/>
            </a:prstGeom>
            <a:noFill/>
            <a:ln>
              <a:noFill/>
            </a:ln>
          </p:spPr>
          <p:txBody>
            <a:bodyPr lIns="91425" tIns="91425" rIns="91425" bIns="91425" anchor="t" anchorCtr="0">
              <a:noAutofit/>
            </a:bodyPr>
            <a:lstStyle/>
            <a:p>
              <a:pPr marL="457200" lvl="0" indent="-228600">
                <a:lnSpc>
                  <a:spcPct val="115000"/>
                </a:lnSpc>
                <a:spcBef>
                  <a:spcPts val="0"/>
                </a:spcBef>
                <a:buFont typeface="Quicksand"/>
                <a:buChar char="●"/>
              </a:pPr>
              <a:r>
                <a:rPr lang="en-US" dirty="0">
                  <a:ea typeface="Quicksand"/>
                  <a:cs typeface="Quicksand"/>
                  <a:sym typeface="Quicksand"/>
                </a:rPr>
                <a:t>LOCATE &amp; ASSIMILATE LOTS OF INFO</a:t>
              </a:r>
            </a:p>
            <a:p>
              <a:pPr marL="457200" lvl="0" indent="-228600">
                <a:lnSpc>
                  <a:spcPct val="115000"/>
                </a:lnSpc>
                <a:spcBef>
                  <a:spcPts val="0"/>
                </a:spcBef>
                <a:buFont typeface="Quicksand"/>
                <a:buChar char="●"/>
              </a:pPr>
              <a:r>
                <a:rPr lang="en-US" dirty="0">
                  <a:ea typeface="Quicksand"/>
                  <a:cs typeface="Quicksand"/>
                  <a:sym typeface="Quicksand"/>
                </a:rPr>
                <a:t>UNDERSTAND COMPLEX CONTENT</a:t>
              </a:r>
            </a:p>
            <a:p>
              <a:pPr marL="457200" lvl="0" indent="-228600">
                <a:lnSpc>
                  <a:spcPct val="115000"/>
                </a:lnSpc>
                <a:spcBef>
                  <a:spcPts val="0"/>
                </a:spcBef>
                <a:buFont typeface="Quicksand"/>
                <a:buChar char="●"/>
              </a:pPr>
              <a:r>
                <a:rPr lang="en-US" dirty="0">
                  <a:ea typeface="Quicksand"/>
                  <a:cs typeface="Quicksand"/>
                  <a:sym typeface="Quicksand"/>
                </a:rPr>
                <a:t>THINK ON YOUR FEET</a:t>
              </a:r>
            </a:p>
            <a:p>
              <a:pPr marL="457200" lvl="0" indent="-228600">
                <a:lnSpc>
                  <a:spcPct val="115000"/>
                </a:lnSpc>
                <a:spcBef>
                  <a:spcPts val="0"/>
                </a:spcBef>
                <a:buFont typeface="Quicksand"/>
                <a:buChar char="●"/>
              </a:pPr>
              <a:r>
                <a:rPr lang="en-US" dirty="0">
                  <a:ea typeface="Quicksand"/>
                  <a:cs typeface="Quicksand"/>
                  <a:sym typeface="Quicksand"/>
                </a:rPr>
                <a:t>INTELLECTUAL INDEPENDENCE</a:t>
              </a:r>
            </a:p>
            <a:p>
              <a:pPr marL="457200" lvl="0" indent="-228600">
                <a:lnSpc>
                  <a:spcPct val="115000"/>
                </a:lnSpc>
                <a:spcBef>
                  <a:spcPts val="0"/>
                </a:spcBef>
                <a:buFont typeface="Quicksand"/>
                <a:buChar char="●"/>
              </a:pPr>
              <a:r>
                <a:rPr lang="en-US" dirty="0">
                  <a:ea typeface="Quicksand"/>
                  <a:cs typeface="Quicksand"/>
                  <a:sym typeface="Quicksand"/>
                </a:rPr>
                <a:t>PROBLEM SOLVE</a:t>
              </a:r>
            </a:p>
            <a:p>
              <a:pPr lvl="0">
                <a:spcBef>
                  <a:spcPts val="0"/>
                </a:spcBef>
                <a:buNone/>
              </a:pPr>
              <a:endParaRPr/>
            </a:p>
          </p:txBody>
        </p:sp>
        <p:sp>
          <p:nvSpPr>
            <p:cNvPr id="389" name="Shape 389"/>
            <p:cNvSpPr txBox="1"/>
            <p:nvPr/>
          </p:nvSpPr>
          <p:spPr>
            <a:xfrm>
              <a:off x="386075" y="4619265"/>
              <a:ext cx="4399200" cy="6828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Font typeface="Quicksand"/>
                <a:buChar char="●"/>
              </a:pPr>
              <a:r>
                <a:rPr lang="en-US" dirty="0">
                  <a:ea typeface="Quicksand"/>
                  <a:cs typeface="Quicksand"/>
                  <a:sym typeface="Quicksand"/>
                </a:rPr>
                <a:t>LEAD</a:t>
              </a:r>
            </a:p>
            <a:p>
              <a:pPr marL="457200" lvl="0" indent="-228600" rtl="0">
                <a:lnSpc>
                  <a:spcPct val="115000"/>
                </a:lnSpc>
                <a:spcBef>
                  <a:spcPts val="0"/>
                </a:spcBef>
                <a:buFont typeface="Quicksand"/>
                <a:buChar char="●"/>
              </a:pPr>
              <a:r>
                <a:rPr lang="en-US" dirty="0">
                  <a:ea typeface="Quicksand"/>
                  <a:cs typeface="Quicksand"/>
                  <a:sym typeface="Quicksand"/>
                </a:rPr>
                <a:t>COPE WITH &amp; MANAGE COMPLICATED PERSONALITIES</a:t>
              </a:r>
            </a:p>
            <a:p>
              <a:pPr marL="457200" lvl="0" indent="-228600" rtl="0">
                <a:lnSpc>
                  <a:spcPct val="115000"/>
                </a:lnSpc>
                <a:spcBef>
                  <a:spcPts val="0"/>
                </a:spcBef>
                <a:buFont typeface="Quicksand"/>
                <a:buChar char="●"/>
              </a:pPr>
              <a:r>
                <a:rPr lang="en-US" dirty="0">
                  <a:ea typeface="Quicksand"/>
                  <a:cs typeface="Quicksand"/>
                  <a:sym typeface="Quicksand"/>
                </a:rPr>
                <a:t>THRIVE IN COMPETITIVE ENVIRONMENTS</a:t>
              </a:r>
            </a:p>
            <a:p>
              <a:pPr marL="457200" lvl="0" indent="-228600" rtl="0">
                <a:lnSpc>
                  <a:spcPct val="115000"/>
                </a:lnSpc>
                <a:spcBef>
                  <a:spcPts val="0"/>
                </a:spcBef>
                <a:buFont typeface="Quicksand"/>
                <a:buChar char="●"/>
              </a:pPr>
              <a:r>
                <a:rPr lang="en-US" dirty="0">
                  <a:ea typeface="Quicksand"/>
                  <a:cs typeface="Quicksand"/>
                  <a:sym typeface="Quicksand"/>
                </a:rPr>
                <a:t>CONVEY COMPLEX INFO</a:t>
              </a:r>
            </a:p>
            <a:p>
              <a:pPr lvl="0" rtl="0">
                <a:lnSpc>
                  <a:spcPct val="115000"/>
                </a:lnSpc>
                <a:spcBef>
                  <a:spcPts val="0"/>
                </a:spcBef>
                <a:buNone/>
              </a:pPr>
              <a:endParaRPr sz="1200">
                <a:ea typeface="Quicksand"/>
                <a:cs typeface="Quicksand"/>
                <a:sym typeface="Quicksand"/>
              </a:endParaRPr>
            </a:p>
            <a:p>
              <a:pPr lvl="0" rtl="0">
                <a:spcBef>
                  <a:spcPts val="0"/>
                </a:spcBef>
                <a:buNone/>
              </a:pPr>
              <a:endParaRPr/>
            </a:p>
          </p:txBody>
        </p:sp>
        <p:sp>
          <p:nvSpPr>
            <p:cNvPr id="390" name="Shape 390"/>
            <p:cNvSpPr txBox="1"/>
            <p:nvPr/>
          </p:nvSpPr>
          <p:spPr>
            <a:xfrm>
              <a:off x="4968250" y="4619265"/>
              <a:ext cx="4399200" cy="6828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Font typeface="Quicksand"/>
                <a:buChar char="●"/>
              </a:pPr>
              <a:r>
                <a:rPr lang="en-US" dirty="0">
                  <a:ea typeface="Quicksand"/>
                  <a:cs typeface="Quicksand"/>
                  <a:sym typeface="Quicksand"/>
                </a:rPr>
                <a:t>WORK INDEPENDENTLY</a:t>
              </a:r>
            </a:p>
            <a:p>
              <a:pPr marL="457200" lvl="0" indent="-228600" rtl="0">
                <a:lnSpc>
                  <a:spcPct val="115000"/>
                </a:lnSpc>
                <a:spcBef>
                  <a:spcPts val="0"/>
                </a:spcBef>
                <a:buFont typeface="Quicksand"/>
                <a:buChar char="●"/>
              </a:pPr>
              <a:r>
                <a:rPr lang="en-US" dirty="0">
                  <a:ea typeface="Quicksand"/>
                  <a:cs typeface="Quicksand"/>
                  <a:sym typeface="Quicksand"/>
                </a:rPr>
                <a:t>ACQUIRE FUNDING</a:t>
              </a:r>
            </a:p>
            <a:p>
              <a:pPr marL="457200" lvl="0" indent="-228600" rtl="0">
                <a:lnSpc>
                  <a:spcPct val="115000"/>
                </a:lnSpc>
                <a:spcBef>
                  <a:spcPts val="0"/>
                </a:spcBef>
                <a:buFont typeface="Quicksand"/>
                <a:buChar char="●"/>
              </a:pPr>
              <a:r>
                <a:rPr lang="en-US" dirty="0">
                  <a:ea typeface="Quicksand"/>
                  <a:cs typeface="Quicksand"/>
                  <a:sym typeface="Quicksand"/>
                </a:rPr>
                <a:t>PROTOTYPE NEW IDEAS</a:t>
              </a:r>
            </a:p>
            <a:p>
              <a:pPr lvl="0" rtl="0">
                <a:lnSpc>
                  <a:spcPct val="115000"/>
                </a:lnSpc>
                <a:spcBef>
                  <a:spcPts val="0"/>
                </a:spcBef>
                <a:buNone/>
              </a:pPr>
              <a:endParaRPr sz="1200">
                <a:ea typeface="Quicksand"/>
                <a:cs typeface="Quicksand"/>
                <a:sym typeface="Quicksand"/>
              </a:endParaRPr>
            </a:p>
            <a:p>
              <a:pPr lvl="0" rtl="0">
                <a:spcBef>
                  <a:spcPts val="0"/>
                </a:spcBef>
                <a:buNone/>
              </a:pPr>
              <a:endParaRPr/>
            </a:p>
          </p:txBody>
        </p:sp>
        <p:sp>
          <p:nvSpPr>
            <p:cNvPr id="391" name="Shape 391"/>
            <p:cNvSpPr txBox="1"/>
            <p:nvPr/>
          </p:nvSpPr>
          <p:spPr>
            <a:xfrm>
              <a:off x="4968250" y="1665425"/>
              <a:ext cx="4399200" cy="682800"/>
            </a:xfrm>
            <a:prstGeom prst="rect">
              <a:avLst/>
            </a:prstGeom>
            <a:noFill/>
            <a:ln>
              <a:noFill/>
            </a:ln>
          </p:spPr>
          <p:txBody>
            <a:bodyPr lIns="91425" tIns="91425" rIns="91425" bIns="91425" anchor="t" anchorCtr="0">
              <a:noAutofit/>
            </a:bodyPr>
            <a:lstStyle/>
            <a:p>
              <a:pPr marL="457200" lvl="0" indent="-228600" rtl="0">
                <a:lnSpc>
                  <a:spcPct val="115000"/>
                </a:lnSpc>
                <a:spcBef>
                  <a:spcPts val="0"/>
                </a:spcBef>
                <a:buFont typeface="Quicksand"/>
                <a:buChar char="●"/>
              </a:pPr>
              <a:r>
                <a:rPr lang="en-US" dirty="0">
                  <a:ea typeface="Quicksand"/>
                  <a:cs typeface="Quicksand"/>
                  <a:sym typeface="Quicksand"/>
                </a:rPr>
                <a:t>PERFORM UNDER PRESSURE</a:t>
              </a:r>
            </a:p>
            <a:p>
              <a:pPr marL="457200" lvl="0" indent="-228600" rtl="0">
                <a:lnSpc>
                  <a:spcPct val="115000"/>
                </a:lnSpc>
                <a:spcBef>
                  <a:spcPts val="0"/>
                </a:spcBef>
                <a:buFont typeface="Quicksand"/>
                <a:buChar char="●"/>
              </a:pPr>
              <a:r>
                <a:rPr lang="en-US" dirty="0">
                  <a:ea typeface="Quicksand"/>
                  <a:cs typeface="Quicksand"/>
                  <a:sym typeface="Quicksand"/>
                </a:rPr>
                <a:t>FOCUS</a:t>
              </a:r>
            </a:p>
            <a:p>
              <a:pPr marL="457200" lvl="0" indent="-228600" rtl="0">
                <a:lnSpc>
                  <a:spcPct val="115000"/>
                </a:lnSpc>
                <a:spcBef>
                  <a:spcPts val="0"/>
                </a:spcBef>
                <a:buFont typeface="Quicksand"/>
                <a:buChar char="●"/>
              </a:pPr>
              <a:r>
                <a:rPr lang="en-US" dirty="0">
                  <a:ea typeface="Quicksand"/>
                  <a:cs typeface="Quicksand"/>
                  <a:sym typeface="Quicksand"/>
                </a:rPr>
                <a:t>LEARN &amp; ADAPT</a:t>
              </a:r>
            </a:p>
            <a:p>
              <a:pPr marL="457200" lvl="0" indent="-228600" rtl="0">
                <a:lnSpc>
                  <a:spcPct val="115000"/>
                </a:lnSpc>
                <a:spcBef>
                  <a:spcPts val="0"/>
                </a:spcBef>
                <a:buFont typeface="Quicksand"/>
                <a:buChar char="●"/>
              </a:pPr>
              <a:r>
                <a:rPr lang="en-US" dirty="0">
                  <a:ea typeface="Quicksand"/>
                  <a:cs typeface="Quicksand"/>
                  <a:sym typeface="Quicksand"/>
                </a:rPr>
                <a:t>MEET HIGH EXPECTATIONS</a:t>
              </a:r>
            </a:p>
            <a:p>
              <a:pPr lvl="0" rtl="0">
                <a:lnSpc>
                  <a:spcPct val="115000"/>
                </a:lnSpc>
                <a:spcBef>
                  <a:spcPts val="0"/>
                </a:spcBef>
                <a:buNone/>
              </a:pPr>
              <a:endParaRPr>
                <a:ea typeface="Quicksand"/>
                <a:cs typeface="Quicksand"/>
                <a:sym typeface="Quicksand"/>
              </a:endParaRPr>
            </a:p>
            <a:p>
              <a:pPr lvl="0" rtl="0">
                <a:spcBef>
                  <a:spcPts val="0"/>
                </a:spcBef>
                <a:buNone/>
              </a:pPr>
              <a:endParaRPr/>
            </a:p>
          </p:txBody>
        </p:sp>
      </p:grpSp>
    </p:spTree>
    <p:extLst>
      <p:ext uri="{BB962C8B-B14F-4D97-AF65-F5344CB8AC3E}">
        <p14:creationId xmlns:p14="http://schemas.microsoft.com/office/powerpoint/2010/main" val="199614204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Shape 397"/>
          <p:cNvSpPr txBox="1"/>
          <p:nvPr/>
        </p:nvSpPr>
        <p:spPr>
          <a:xfrm>
            <a:off x="349950" y="2566225"/>
            <a:ext cx="8444100" cy="1411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YOUR TURN…</a:t>
            </a:r>
          </a:p>
          <a:p>
            <a:pPr marL="0" marR="0" lvl="0" indent="0" algn="l" rtl="0">
              <a:spcBef>
                <a:spcPts val="0"/>
              </a:spcBef>
              <a:buSzPct val="25000"/>
              <a:buNone/>
            </a:pPr>
            <a:r>
              <a:rPr lang="en-US" sz="4000" b="1" dirty="0">
                <a:solidFill>
                  <a:srgbClr val="3BB6DB"/>
                </a:solidFill>
                <a:latin typeface="Montserrat"/>
                <a:ea typeface="Montserrat"/>
                <a:cs typeface="Montserrat"/>
                <a:sym typeface="Montserrat"/>
              </a:rPr>
              <a:t>PRIORITIZE &amp; DRAFT THE ESSENTIAL ELEMENTS</a:t>
            </a:r>
          </a:p>
          <a:p>
            <a:pPr lvl="0" rtl="0">
              <a:spcBef>
                <a:spcPts val="0"/>
              </a:spcBef>
              <a:buNone/>
            </a:pPr>
            <a:endParaRPr sz="4000" b="1">
              <a:solidFill>
                <a:schemeClr val="dk1"/>
              </a:solidFill>
              <a:latin typeface="Montserrat"/>
              <a:ea typeface="Montserrat"/>
              <a:cs typeface="Montserrat"/>
              <a:sym typeface="Montserrat"/>
            </a:endParaRPr>
          </a:p>
          <a:p>
            <a:pPr marL="0" marR="0" lvl="0" indent="0" algn="l" rtl="0">
              <a:spcBef>
                <a:spcPts val="0"/>
              </a:spcBef>
              <a:buNone/>
            </a:pPr>
            <a:endParaRPr sz="4000" b="1">
              <a:solidFill>
                <a:schemeClr val="dk1"/>
              </a:solidFill>
              <a:latin typeface="Montserrat"/>
              <a:ea typeface="Montserrat"/>
              <a:cs typeface="Montserrat"/>
              <a:sym typeface="Montserrat"/>
            </a:endParaRPr>
          </a:p>
        </p:txBody>
      </p:sp>
    </p:spTree>
    <p:extLst>
      <p:ext uri="{BB962C8B-B14F-4D97-AF65-F5344CB8AC3E}">
        <p14:creationId xmlns:p14="http://schemas.microsoft.com/office/powerpoint/2010/main" val="191711333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p:nvPr/>
        </p:nvSpPr>
        <p:spPr>
          <a:xfrm>
            <a:off x="232827" y="1210865"/>
            <a:ext cx="8678400" cy="392400"/>
          </a:xfrm>
          <a:prstGeom prst="rect">
            <a:avLst/>
          </a:prstGeom>
          <a:noFill/>
          <a:ln>
            <a:noFill/>
          </a:ln>
        </p:spPr>
        <p:txBody>
          <a:bodyPr lIns="91425" tIns="45700" rIns="91425" bIns="45700" anchor="t" anchorCtr="0">
            <a:noAutofit/>
          </a:bodyPr>
          <a:lstStyle/>
          <a:p>
            <a:pPr marL="0" marR="0" lvl="0" indent="0" algn="ctr" rtl="0">
              <a:spcBef>
                <a:spcPts val="0"/>
              </a:spcBef>
              <a:buNone/>
            </a:pPr>
            <a:r>
              <a:rPr lang="en-US" sz="1400" dirty="0" smtClean="0">
                <a:solidFill>
                  <a:schemeClr val="dk1"/>
                </a:solidFill>
                <a:latin typeface="Montserrat"/>
                <a:ea typeface="Montserrat"/>
                <a:cs typeface="Montserrat"/>
                <a:sym typeface="Montserrat"/>
              </a:rPr>
              <a:t>Draft 1-2 s</a:t>
            </a:r>
            <a:r>
              <a:rPr lang="en-US" sz="1400" b="0" i="0" u="none" strike="noStrike" cap="none" dirty="0" smtClean="0">
                <a:solidFill>
                  <a:schemeClr val="dk1"/>
                </a:solidFill>
                <a:latin typeface="Montserrat"/>
                <a:ea typeface="Montserrat"/>
                <a:cs typeface="Montserrat"/>
                <a:sym typeface="Montserrat"/>
              </a:rPr>
              <a:t>entences</a:t>
            </a:r>
            <a:r>
              <a:rPr lang="en-US" dirty="0" smtClean="0">
                <a:solidFill>
                  <a:schemeClr val="dk1"/>
                </a:solidFill>
                <a:latin typeface="Montserrat"/>
                <a:ea typeface="Montserrat"/>
                <a:cs typeface="Montserrat"/>
                <a:sym typeface="Montserrat"/>
              </a:rPr>
              <a:t> </a:t>
            </a:r>
            <a:r>
              <a:rPr lang="en-US" sz="1400" b="0" i="0" u="none" strike="noStrike" cap="none" dirty="0">
                <a:solidFill>
                  <a:schemeClr val="dk1"/>
                </a:solidFill>
                <a:latin typeface="Montserrat"/>
                <a:ea typeface="Montserrat"/>
                <a:cs typeface="Montserrat"/>
                <a:sym typeface="Montserrat"/>
              </a:rPr>
              <a:t>to represent yourself in each </a:t>
            </a:r>
            <a:r>
              <a:rPr lang="en-US" sz="1400" b="0" i="0" u="none" strike="noStrike" cap="none" dirty="0" smtClean="0">
                <a:solidFill>
                  <a:schemeClr val="dk1"/>
                </a:solidFill>
                <a:latin typeface="Montserrat"/>
                <a:ea typeface="Montserrat"/>
                <a:cs typeface="Montserrat"/>
                <a:sym typeface="Montserrat"/>
              </a:rPr>
              <a:t>category below</a:t>
            </a:r>
            <a:endParaRPr lang="en-US" dirty="0">
              <a:solidFill>
                <a:schemeClr val="dk1"/>
              </a:solidFill>
              <a:latin typeface="Montserrat"/>
              <a:ea typeface="Montserrat"/>
              <a:cs typeface="Montserrat"/>
              <a:sym typeface="Montserrat"/>
            </a:endParaRPr>
          </a:p>
        </p:txBody>
      </p:sp>
      <p:graphicFrame>
        <p:nvGraphicFramePr>
          <p:cNvPr id="403" name="Shape 403"/>
          <p:cNvGraphicFramePr/>
          <p:nvPr/>
        </p:nvGraphicFramePr>
        <p:xfrm>
          <a:off x="232827" y="1725216"/>
          <a:ext cx="8678325" cy="4972025"/>
        </p:xfrm>
        <a:graphic>
          <a:graphicData uri="http://schemas.openxmlformats.org/drawingml/2006/table">
            <a:tbl>
              <a:tblPr firstRow="1" firstCol="1" bandRow="1">
                <a:noFill/>
              </a:tblPr>
              <a:tblGrid>
                <a:gridCol w="8678325"/>
              </a:tblGrid>
              <a:tr h="750225">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Credibility:</a:t>
                      </a:r>
                    </a:p>
                    <a:p>
                      <a:pPr marL="0" marR="0" lvl="0" indent="0" algn="l" rtl="0">
                        <a:spcBef>
                          <a:spcPts val="0"/>
                        </a:spcBef>
                        <a:spcAft>
                          <a:spcPts val="0"/>
                        </a:spcAft>
                        <a:buSzPct val="25000"/>
                        <a:buNone/>
                      </a:pPr>
                      <a:endParaRPr sz="900">
                        <a:latin typeface="Montserrat"/>
                        <a:ea typeface="Montserrat"/>
                        <a:cs typeface="Montserrat"/>
                        <a:sym typeface="Montserrat"/>
                      </a:endParaRPr>
                    </a:p>
                    <a:p>
                      <a:pPr marL="0" marR="0" lvl="0" indent="0" algn="l" rtl="0">
                        <a:spcBef>
                          <a:spcPts val="0"/>
                        </a:spcBef>
                        <a:spcAft>
                          <a:spcPts val="0"/>
                        </a:spcAft>
                        <a:buSzPct val="25000"/>
                        <a:buNone/>
                      </a:pPr>
                      <a:endParaRPr sz="900">
                        <a:latin typeface="Montserrat"/>
                        <a:ea typeface="Montserrat"/>
                        <a:cs typeface="Montserrat"/>
                        <a:sym typeface="Montserrat"/>
                      </a:endParaRPr>
                    </a:p>
                  </a:txBody>
                  <a:tcPr marL="44700" marR="44700" marT="0" marB="0"/>
                </a:tc>
              </a:tr>
              <a:tr h="637325">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Interests:</a:t>
                      </a:r>
                    </a:p>
                  </a:txBody>
                  <a:tcPr marL="44700" marR="44700" marT="0" marB="0"/>
                </a:tc>
              </a:tr>
              <a:tr h="726650">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Skills:</a:t>
                      </a:r>
                    </a:p>
                  </a:txBody>
                  <a:tcPr marL="44700" marR="44700" marT="0" marB="0"/>
                </a:tc>
              </a:tr>
              <a:tr h="733775">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Goals:</a:t>
                      </a:r>
                    </a:p>
                  </a:txBody>
                  <a:tcPr marL="44700" marR="44700" marT="0" marB="0"/>
                </a:tc>
              </a:tr>
              <a:tr h="705275">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Contributions:</a:t>
                      </a:r>
                    </a:p>
                  </a:txBody>
                  <a:tcPr marL="44700" marR="44700" marT="0" marB="0"/>
                </a:tc>
              </a:tr>
              <a:tr h="669650">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Collaborations:</a:t>
                      </a:r>
                    </a:p>
                  </a:txBody>
                  <a:tcPr marL="44700" marR="44700" marT="0" marB="0"/>
                </a:tc>
              </a:tr>
              <a:tr h="749125">
                <a:tc>
                  <a:txBody>
                    <a:bodyPr/>
                    <a:lstStyle/>
                    <a:p>
                      <a:pPr marL="0" marR="0" lvl="0" indent="0" algn="l" rtl="0">
                        <a:spcBef>
                          <a:spcPts val="0"/>
                        </a:spcBef>
                        <a:spcAft>
                          <a:spcPts val="0"/>
                        </a:spcAft>
                        <a:buSzPct val="25000"/>
                        <a:buNone/>
                      </a:pPr>
                      <a:r>
                        <a:rPr lang="en-US" sz="900" b="1" i="0" u="none" strike="noStrike" cap="none" dirty="0">
                          <a:latin typeface="Montserrat"/>
                          <a:ea typeface="Montserrat"/>
                          <a:cs typeface="Montserrat"/>
                          <a:sym typeface="Montserrat"/>
                        </a:rPr>
                        <a:t>Recognition/Awards:</a:t>
                      </a:r>
                    </a:p>
                  </a:txBody>
                  <a:tcPr marL="44700" marR="44700" marT="0" marB="0"/>
                </a:tc>
              </a:tr>
            </a:tbl>
          </a:graphicData>
        </a:graphic>
      </p:graphicFrame>
      <p:pic>
        <p:nvPicPr>
          <p:cNvPr id="404" name="Shape 404"/>
          <p:cNvPicPr preferRelativeResize="0"/>
          <p:nvPr/>
        </p:nvPicPr>
        <p:blipFill rotWithShape="1">
          <a:blip r:embed="rId3">
            <a:alphaModFix/>
          </a:blip>
          <a:srcRect t="17323" b="30259"/>
          <a:stretch/>
        </p:blipFill>
        <p:spPr>
          <a:xfrm>
            <a:off x="0" y="270500"/>
            <a:ext cx="9144000" cy="818400"/>
          </a:xfrm>
          <a:prstGeom prst="rect">
            <a:avLst/>
          </a:prstGeom>
          <a:noFill/>
          <a:ln>
            <a:noFill/>
          </a:ln>
        </p:spPr>
      </p:pic>
      <p:sp>
        <p:nvSpPr>
          <p:cNvPr id="405" name="Shape 405"/>
          <p:cNvSpPr/>
          <p:nvPr/>
        </p:nvSpPr>
        <p:spPr>
          <a:xfrm>
            <a:off x="25" y="0"/>
            <a:ext cx="9144000" cy="270600"/>
          </a:xfrm>
          <a:prstGeom prst="rect">
            <a:avLst/>
          </a:prstGeom>
          <a:solidFill>
            <a:srgbClr val="013950"/>
          </a:solidFill>
          <a:ln>
            <a:noFill/>
          </a:ln>
        </p:spPr>
        <p:txBody>
          <a:bodyPr lIns="91425" tIns="91425" rIns="91425" bIns="91425" anchor="ctr" anchorCtr="0">
            <a:noAutofit/>
          </a:bodyPr>
          <a:lstStyle/>
          <a:p>
            <a:pPr lvl="0" algn="ctr">
              <a:spcBef>
                <a:spcPts val="0"/>
              </a:spcBef>
              <a:buNone/>
            </a:pPr>
            <a:r>
              <a:rPr lang="en-US" b="1" dirty="0">
                <a:solidFill>
                  <a:srgbClr val="FEFFFF"/>
                </a:solidFill>
              </a:rPr>
              <a:t>PHRASE BRAINSTORM</a:t>
            </a:r>
          </a:p>
        </p:txBody>
      </p:sp>
      <p:sp>
        <p:nvSpPr>
          <p:cNvPr id="406" name="Shape 406"/>
          <p:cNvSpPr txBox="1"/>
          <p:nvPr/>
        </p:nvSpPr>
        <p:spPr>
          <a:xfrm>
            <a:off x="4359850" y="127300"/>
            <a:ext cx="7344900" cy="856800"/>
          </a:xfrm>
          <a:prstGeom prst="rect">
            <a:avLst/>
          </a:prstGeom>
          <a:noFill/>
          <a:ln>
            <a:noFill/>
          </a:ln>
        </p:spPr>
        <p:txBody>
          <a:bodyPr lIns="91425" tIns="91425" rIns="91425" bIns="91425" anchor="t" anchorCtr="0">
            <a:noAutofit/>
          </a:bodyPr>
          <a:lstStyle/>
          <a:p>
            <a:pPr lvl="0">
              <a:spcBef>
                <a:spcPts val="0"/>
              </a:spcBef>
              <a:buNone/>
            </a:pPr>
            <a:endParaRPr>
              <a:solidFill>
                <a:srgbClr val="FEFFFF"/>
              </a:solidFill>
            </a:endParaRPr>
          </a:p>
        </p:txBody>
      </p:sp>
      <p:sp>
        <p:nvSpPr>
          <p:cNvPr id="407" name="Shape 407"/>
          <p:cNvSpPr txBox="1"/>
          <p:nvPr/>
        </p:nvSpPr>
        <p:spPr>
          <a:xfrm>
            <a:off x="2020800" y="127300"/>
            <a:ext cx="7344900" cy="856800"/>
          </a:xfrm>
          <a:prstGeom prst="rect">
            <a:avLst/>
          </a:prstGeom>
          <a:noFill/>
          <a:ln>
            <a:noFill/>
          </a:ln>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5046190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pic>
        <p:nvPicPr>
          <p:cNvPr id="224" name="Shape 224"/>
          <p:cNvPicPr preferRelativeResize="0"/>
          <p:nvPr/>
        </p:nvPicPr>
        <p:blipFill rotWithShape="1">
          <a:blip r:embed="rId3">
            <a:alphaModFix/>
          </a:blip>
          <a:srcRect l="11884" t="13188" r="8696"/>
          <a:stretch/>
        </p:blipFill>
        <p:spPr>
          <a:xfrm>
            <a:off x="373959" y="1006355"/>
            <a:ext cx="8449089" cy="5772132"/>
          </a:xfrm>
          <a:prstGeom prst="rect">
            <a:avLst/>
          </a:prstGeom>
          <a:noFill/>
          <a:ln>
            <a:noFill/>
          </a:ln>
          <a:effectLst>
            <a:outerShdw blurRad="190500" algn="tl" rotWithShape="0">
              <a:srgbClr val="000000">
                <a:alpha val="69803"/>
              </a:srgbClr>
            </a:outerShdw>
          </a:effectLst>
        </p:spPr>
      </p:pic>
      <p:sp>
        <p:nvSpPr>
          <p:cNvPr id="225" name="Shape 225"/>
          <p:cNvSpPr txBox="1"/>
          <p:nvPr/>
        </p:nvSpPr>
        <p:spPr>
          <a:xfrm rot="5400000">
            <a:off x="6896164" y="3246511"/>
            <a:ext cx="4183773" cy="276998"/>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200" dirty="0">
                <a:solidFill>
                  <a:srgbClr val="7F7F7F"/>
                </a:solidFill>
                <a:latin typeface="Calibri"/>
                <a:ea typeface="Calibri"/>
                <a:cs typeface="Calibri"/>
                <a:sym typeface="Calibri"/>
              </a:rPr>
              <a:t>http://www.michaelpage.co.uk/minisite/optimise-social-media/</a:t>
            </a:r>
          </a:p>
        </p:txBody>
      </p:sp>
      <p:sp>
        <p:nvSpPr>
          <p:cNvPr id="6" name="Title 1"/>
          <p:cNvSpPr>
            <a:spLocks noGrp="1"/>
          </p:cNvSpPr>
          <p:nvPr>
            <p:ph type="title"/>
          </p:nvPr>
        </p:nvSpPr>
        <p:spPr>
          <a:xfrm>
            <a:off x="0" y="173443"/>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social media: friend or foe?</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72850961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p:nvPr/>
        </p:nvSpPr>
        <p:spPr>
          <a:xfrm>
            <a:off x="544175" y="362603"/>
            <a:ext cx="5426100" cy="633000"/>
          </a:xfrm>
          <a:prstGeom prst="rect">
            <a:avLst/>
          </a:prstGeom>
          <a:noFill/>
          <a:ln>
            <a:noFill/>
          </a:ln>
        </p:spPr>
        <p:txBody>
          <a:bodyPr lIns="91425" tIns="91425" rIns="91425" bIns="91425" anchor="t" anchorCtr="0">
            <a:noAutofit/>
          </a:bodyPr>
          <a:lstStyle/>
          <a:p>
            <a:pPr lvl="0">
              <a:spcBef>
                <a:spcPts val="0"/>
              </a:spcBef>
              <a:buNone/>
            </a:pPr>
            <a:r>
              <a:rPr lang="en-US" sz="3000" dirty="0">
                <a:solidFill>
                  <a:srgbClr val="3BB6DB"/>
                </a:solidFill>
                <a:latin typeface="Montserrat" charset="0"/>
                <a:ea typeface="Montserrat" charset="0"/>
                <a:cs typeface="Montserrat" charset="0"/>
                <a:sym typeface="Quicksand"/>
              </a:rPr>
              <a:t>CONSIDER...</a:t>
            </a:r>
          </a:p>
        </p:txBody>
      </p:sp>
      <p:sp>
        <p:nvSpPr>
          <p:cNvPr id="414" name="Shape 414"/>
          <p:cNvSpPr txBox="1"/>
          <p:nvPr/>
        </p:nvSpPr>
        <p:spPr>
          <a:xfrm>
            <a:off x="544175" y="1267452"/>
            <a:ext cx="7696500" cy="3205800"/>
          </a:xfrm>
          <a:prstGeom prst="rect">
            <a:avLst/>
          </a:prstGeom>
          <a:noFill/>
          <a:ln>
            <a:noFill/>
          </a:ln>
        </p:spPr>
        <p:txBody>
          <a:bodyPr lIns="91425" tIns="91425" rIns="91425" bIns="91425" anchor="t" anchorCtr="0">
            <a:noAutofit/>
          </a:bodyPr>
          <a:lstStyle/>
          <a:p>
            <a:pPr marL="457200" lvl="0" indent="-381000">
              <a:lnSpc>
                <a:spcPct val="150000"/>
              </a:lnSpc>
              <a:spcBef>
                <a:spcPts val="0"/>
              </a:spcBef>
              <a:buSzPct val="100000"/>
              <a:buFont typeface="Quicksand"/>
              <a:buChar char="●"/>
            </a:pPr>
            <a:r>
              <a:rPr lang="en-US" sz="2400" dirty="0">
                <a:ea typeface="Quicksand"/>
                <a:cs typeface="Quicksand"/>
                <a:sym typeface="Quicksand"/>
              </a:rPr>
              <a:t>WHY ARE YOU AN EXPERT?</a:t>
            </a:r>
          </a:p>
          <a:p>
            <a:pPr marL="457200" lvl="0" indent="-381000">
              <a:lnSpc>
                <a:spcPct val="150000"/>
              </a:lnSpc>
              <a:spcBef>
                <a:spcPts val="0"/>
              </a:spcBef>
              <a:buSzPct val="100000"/>
              <a:buFont typeface="Quicksand"/>
              <a:buChar char="●"/>
            </a:pPr>
            <a:r>
              <a:rPr lang="en-US" sz="2400" dirty="0">
                <a:ea typeface="Quicksand"/>
                <a:cs typeface="Quicksand"/>
                <a:sym typeface="Quicksand"/>
              </a:rPr>
              <a:t>HOW WOULD YOU EXPLAIN WHAT YOU DO?</a:t>
            </a:r>
          </a:p>
          <a:p>
            <a:pPr marL="457200" lvl="0" indent="-381000" rtl="0">
              <a:lnSpc>
                <a:spcPct val="150000"/>
              </a:lnSpc>
              <a:spcBef>
                <a:spcPts val="0"/>
              </a:spcBef>
              <a:buSzPct val="100000"/>
              <a:buFont typeface="Quicksand"/>
              <a:buChar char="●"/>
            </a:pPr>
            <a:r>
              <a:rPr lang="en-US" sz="2400" dirty="0">
                <a:ea typeface="Quicksand"/>
                <a:cs typeface="Quicksand"/>
                <a:sym typeface="Quicksand"/>
              </a:rPr>
              <a:t>WHAT WOULD YOU BRAG ABOUT?</a:t>
            </a:r>
          </a:p>
          <a:p>
            <a:pPr marL="457200" lvl="0" indent="-381000" rtl="0">
              <a:lnSpc>
                <a:spcPct val="150000"/>
              </a:lnSpc>
              <a:spcBef>
                <a:spcPts val="0"/>
              </a:spcBef>
              <a:buSzPct val="100000"/>
              <a:buFont typeface="Quicksand"/>
              <a:buChar char="●"/>
            </a:pPr>
            <a:r>
              <a:rPr lang="en-US" sz="2400" dirty="0">
                <a:ea typeface="Quicksand"/>
                <a:cs typeface="Quicksand"/>
                <a:sym typeface="Quicksand"/>
              </a:rPr>
              <a:t>WHO DO YOU WORK WITH?</a:t>
            </a:r>
          </a:p>
          <a:p>
            <a:pPr marL="457200" lvl="0" indent="-381000" rtl="0">
              <a:lnSpc>
                <a:spcPct val="150000"/>
              </a:lnSpc>
              <a:spcBef>
                <a:spcPts val="0"/>
              </a:spcBef>
              <a:buSzPct val="100000"/>
              <a:buFont typeface="Quicksand"/>
              <a:buChar char="●"/>
            </a:pPr>
            <a:r>
              <a:rPr lang="en-US" sz="2400" dirty="0">
                <a:ea typeface="Quicksand"/>
                <a:cs typeface="Quicksand"/>
                <a:sym typeface="Quicksand"/>
              </a:rPr>
              <a:t>WHAT DO YOU BRING TO THE TABLE?</a:t>
            </a:r>
          </a:p>
          <a:p>
            <a:pPr marL="457200" lvl="0" indent="-381000" rtl="0">
              <a:lnSpc>
                <a:spcPct val="150000"/>
              </a:lnSpc>
              <a:spcBef>
                <a:spcPts val="0"/>
              </a:spcBef>
              <a:buSzPct val="100000"/>
              <a:buFont typeface="Quicksand"/>
              <a:buChar char="●"/>
            </a:pPr>
            <a:r>
              <a:rPr lang="en-US" sz="2400" dirty="0">
                <a:ea typeface="Quicksand"/>
                <a:cs typeface="Quicksand"/>
                <a:sym typeface="Quicksand"/>
              </a:rPr>
              <a:t>WHAT DO YOU WANT TO ACHIEVE?</a:t>
            </a:r>
          </a:p>
          <a:p>
            <a:pPr lvl="0">
              <a:spcBef>
                <a:spcPts val="0"/>
              </a:spcBef>
              <a:buNone/>
            </a:pPr>
            <a:endParaRPr/>
          </a:p>
        </p:txBody>
      </p:sp>
      <p:sp>
        <p:nvSpPr>
          <p:cNvPr id="415" name="Shape 415"/>
          <p:cNvSpPr txBox="1"/>
          <p:nvPr/>
        </p:nvSpPr>
        <p:spPr>
          <a:xfrm>
            <a:off x="544175" y="5377300"/>
            <a:ext cx="7809300" cy="525300"/>
          </a:xfrm>
          <a:prstGeom prst="rect">
            <a:avLst/>
          </a:prstGeom>
          <a:noFill/>
          <a:ln>
            <a:noFill/>
          </a:ln>
        </p:spPr>
        <p:txBody>
          <a:bodyPr lIns="91425" tIns="91425" rIns="91425" bIns="91425" anchor="t" anchorCtr="0">
            <a:noAutofit/>
          </a:bodyPr>
          <a:lstStyle/>
          <a:p>
            <a:pPr lvl="0">
              <a:spcBef>
                <a:spcPts val="0"/>
              </a:spcBef>
              <a:buNone/>
            </a:pPr>
            <a:r>
              <a:rPr lang="en-US" sz="3000" b="1" dirty="0">
                <a:solidFill>
                  <a:srgbClr val="3BB6DB"/>
                </a:solidFill>
                <a:latin typeface="Quicksand"/>
                <a:ea typeface="Quicksand"/>
                <a:cs typeface="Quicksand"/>
                <a:sym typeface="Quicksand"/>
              </a:rPr>
              <a:t>DON’T FORGET…</a:t>
            </a:r>
            <a:r>
              <a:rPr lang="en-US" sz="3000" dirty="0">
                <a:solidFill>
                  <a:srgbClr val="434343"/>
                </a:solidFill>
                <a:latin typeface="Quicksand"/>
                <a:ea typeface="Quicksand"/>
                <a:cs typeface="Quicksand"/>
                <a:sym typeface="Quicksand"/>
              </a:rPr>
              <a:t>YOUR ACTIVE VERBS</a:t>
            </a:r>
          </a:p>
          <a:p>
            <a:pPr lvl="0" rtl="0">
              <a:spcBef>
                <a:spcPts val="0"/>
              </a:spcBef>
              <a:buNone/>
            </a:pPr>
            <a:endParaRPr sz="3000" b="1">
              <a:solidFill>
                <a:srgbClr val="3BB6DB"/>
              </a:solidFill>
              <a:latin typeface="Quicksand"/>
              <a:ea typeface="Quicksand"/>
              <a:cs typeface="Quicksand"/>
              <a:sym typeface="Quicksand"/>
            </a:endParaRPr>
          </a:p>
        </p:txBody>
      </p:sp>
    </p:spTree>
    <p:extLst>
      <p:ext uri="{BB962C8B-B14F-4D97-AF65-F5344CB8AC3E}">
        <p14:creationId xmlns:p14="http://schemas.microsoft.com/office/powerpoint/2010/main" val="19897201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Shape 421"/>
          <p:cNvSpPr txBox="1"/>
          <p:nvPr/>
        </p:nvSpPr>
        <p:spPr>
          <a:xfrm>
            <a:off x="396449" y="2329283"/>
            <a:ext cx="7908000" cy="1411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YOUR TURN…</a:t>
            </a:r>
          </a:p>
          <a:p>
            <a:pPr marL="0" marR="0" lvl="0" indent="0" algn="l" rtl="0">
              <a:spcBef>
                <a:spcPts val="0"/>
              </a:spcBef>
              <a:buSzPct val="25000"/>
              <a:buNone/>
            </a:pPr>
            <a:r>
              <a:rPr lang="en-US" sz="4000" b="1" dirty="0">
                <a:solidFill>
                  <a:srgbClr val="3BB6DB"/>
                </a:solidFill>
                <a:latin typeface="Montserrat"/>
                <a:ea typeface="Montserrat"/>
                <a:cs typeface="Montserrat"/>
                <a:sym typeface="Montserrat"/>
              </a:rPr>
              <a:t>TURN IT INTO A STORY</a:t>
            </a:r>
          </a:p>
        </p:txBody>
      </p:sp>
    </p:spTree>
    <p:extLst>
      <p:ext uri="{BB962C8B-B14F-4D97-AF65-F5344CB8AC3E}">
        <p14:creationId xmlns:p14="http://schemas.microsoft.com/office/powerpoint/2010/main" val="105744955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p:nvPr/>
        </p:nvSpPr>
        <p:spPr>
          <a:xfrm>
            <a:off x="619525" y="2248800"/>
            <a:ext cx="8183700" cy="2360400"/>
          </a:xfrm>
          <a:prstGeom prst="rect">
            <a:avLst/>
          </a:prstGeom>
          <a:noFill/>
          <a:ln>
            <a:noFill/>
          </a:ln>
        </p:spPr>
        <p:txBody>
          <a:bodyPr lIns="91425" tIns="91425" rIns="91425" bIns="91425" anchor="t" anchorCtr="0">
            <a:noAutofit/>
          </a:bodyPr>
          <a:lstStyle/>
          <a:p>
            <a:pPr lvl="0">
              <a:lnSpc>
                <a:spcPct val="150000"/>
              </a:lnSpc>
              <a:spcBef>
                <a:spcPts val="0"/>
              </a:spcBef>
              <a:buNone/>
            </a:pPr>
            <a:r>
              <a:rPr lang="en-US" sz="3000" b="1" dirty="0">
                <a:solidFill>
                  <a:srgbClr val="434343"/>
                </a:solidFill>
                <a:highlight>
                  <a:srgbClr val="9FC5E8"/>
                </a:highlight>
                <a:latin typeface="Quicksand"/>
                <a:ea typeface="Quicksand"/>
                <a:cs typeface="Quicksand"/>
                <a:sym typeface="Quicksand"/>
              </a:rPr>
              <a:t>Explain what you do</a:t>
            </a:r>
            <a:r>
              <a:rPr lang="en-US" sz="3000" b="1" dirty="0">
                <a:solidFill>
                  <a:srgbClr val="434343"/>
                </a:solidFill>
                <a:latin typeface="Quicksand"/>
                <a:ea typeface="Quicksand"/>
                <a:cs typeface="Quicksand"/>
                <a:sym typeface="Quicksand"/>
              </a:rPr>
              <a:t> + </a:t>
            </a:r>
            <a:r>
              <a:rPr lang="en-US" sz="3000" b="1" dirty="0">
                <a:solidFill>
                  <a:srgbClr val="434343"/>
                </a:solidFill>
                <a:highlight>
                  <a:srgbClr val="FF8AD8"/>
                </a:highlight>
                <a:latin typeface="Quicksand"/>
                <a:ea typeface="Quicksand"/>
                <a:cs typeface="Quicksand"/>
                <a:sym typeface="Quicksand"/>
              </a:rPr>
              <a:t>Establish credibility</a:t>
            </a:r>
            <a:r>
              <a:rPr lang="en-US" sz="3000" b="1" dirty="0">
                <a:solidFill>
                  <a:srgbClr val="434343"/>
                </a:solidFill>
                <a:latin typeface="Quicksand"/>
                <a:ea typeface="Quicksand"/>
                <a:cs typeface="Quicksand"/>
                <a:sym typeface="Quicksand"/>
              </a:rPr>
              <a:t> + </a:t>
            </a:r>
          </a:p>
          <a:p>
            <a:pPr lvl="0">
              <a:lnSpc>
                <a:spcPct val="150000"/>
              </a:lnSpc>
              <a:spcBef>
                <a:spcPts val="0"/>
              </a:spcBef>
              <a:buNone/>
            </a:pPr>
            <a:r>
              <a:rPr lang="en-US" sz="3000" b="1" dirty="0">
                <a:solidFill>
                  <a:srgbClr val="434343"/>
                </a:solidFill>
                <a:highlight>
                  <a:srgbClr val="F1C232"/>
                </a:highlight>
                <a:latin typeface="Quicksand"/>
                <a:ea typeface="Quicksand"/>
                <a:cs typeface="Quicksand"/>
                <a:sym typeface="Quicksand"/>
              </a:rPr>
              <a:t>Describe your professional or research interests</a:t>
            </a:r>
            <a:r>
              <a:rPr lang="en-US" sz="3000" b="1" dirty="0">
                <a:solidFill>
                  <a:srgbClr val="434343"/>
                </a:solidFill>
                <a:latin typeface="Quicksand"/>
                <a:ea typeface="Quicksand"/>
                <a:cs typeface="Quicksand"/>
                <a:sym typeface="Quicksand"/>
              </a:rPr>
              <a:t> + </a:t>
            </a:r>
            <a:r>
              <a:rPr lang="en-US" sz="3000" b="1" dirty="0">
                <a:solidFill>
                  <a:srgbClr val="434343"/>
                </a:solidFill>
                <a:highlight>
                  <a:srgbClr val="D9D9D9"/>
                </a:highlight>
                <a:latin typeface="Quicksand"/>
                <a:ea typeface="Quicksand"/>
                <a:cs typeface="Quicksand"/>
                <a:sym typeface="Quicksand"/>
              </a:rPr>
              <a:t>Brag a little</a:t>
            </a:r>
            <a:r>
              <a:rPr lang="en-US" sz="3000" b="1" dirty="0">
                <a:solidFill>
                  <a:srgbClr val="434343"/>
                </a:solidFill>
                <a:latin typeface="Quicksand"/>
                <a:ea typeface="Quicksand"/>
                <a:cs typeface="Quicksand"/>
                <a:sym typeface="Quicksand"/>
              </a:rPr>
              <a:t> + </a:t>
            </a:r>
            <a:r>
              <a:rPr lang="en-US" sz="3000" b="1" dirty="0">
                <a:solidFill>
                  <a:srgbClr val="434343"/>
                </a:solidFill>
                <a:highlight>
                  <a:srgbClr val="D9EAD3"/>
                </a:highlight>
                <a:latin typeface="Quicksand"/>
                <a:ea typeface="Quicksand"/>
                <a:cs typeface="Quicksand"/>
                <a:sym typeface="Quicksand"/>
              </a:rPr>
              <a:t>Call to action</a:t>
            </a:r>
          </a:p>
        </p:txBody>
      </p:sp>
      <p:sp>
        <p:nvSpPr>
          <p:cNvPr id="429" name="Shape 429"/>
          <p:cNvSpPr txBox="1"/>
          <p:nvPr/>
        </p:nvSpPr>
        <p:spPr>
          <a:xfrm>
            <a:off x="-21025" y="6403425"/>
            <a:ext cx="9080700" cy="505800"/>
          </a:xfrm>
          <a:prstGeom prst="rect">
            <a:avLst/>
          </a:prstGeom>
          <a:noFill/>
          <a:ln>
            <a:noFill/>
          </a:ln>
        </p:spPr>
        <p:txBody>
          <a:bodyPr lIns="91425" tIns="91425" rIns="91425" bIns="91425" anchor="ctr" anchorCtr="0">
            <a:noAutofit/>
          </a:bodyPr>
          <a:lstStyle/>
          <a:p>
            <a:pPr lvl="0" rtl="0">
              <a:spcBef>
                <a:spcPts val="0"/>
              </a:spcBef>
              <a:buNone/>
            </a:pPr>
            <a:r>
              <a:rPr lang="en-US" sz="1200" dirty="0">
                <a:latin typeface="Quicksand"/>
                <a:ea typeface="Quicksand"/>
                <a:cs typeface="Quicksand"/>
                <a:sym typeface="Quicksand"/>
              </a:rPr>
              <a:t>Approach adapted from Stacy Konkiel : https://www.altmetric.com/blog/building-your-online-reputation/</a:t>
            </a:r>
          </a:p>
        </p:txBody>
      </p:sp>
    </p:spTree>
    <p:extLst>
      <p:ext uri="{BB962C8B-B14F-4D97-AF65-F5344CB8AC3E}">
        <p14:creationId xmlns:p14="http://schemas.microsoft.com/office/powerpoint/2010/main" val="2474817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txBox="1"/>
          <p:nvPr/>
        </p:nvSpPr>
        <p:spPr>
          <a:xfrm>
            <a:off x="254075" y="1091250"/>
            <a:ext cx="8447400" cy="4675500"/>
          </a:xfrm>
          <a:prstGeom prst="rect">
            <a:avLst/>
          </a:prstGeom>
          <a:noFill/>
          <a:ln>
            <a:noFill/>
          </a:ln>
        </p:spPr>
        <p:txBody>
          <a:bodyPr lIns="91425" tIns="91425" rIns="91425" bIns="91425" anchor="t" anchorCtr="0">
            <a:noAutofit/>
          </a:bodyPr>
          <a:lstStyle/>
          <a:p>
            <a:pPr lvl="0" rtl="0">
              <a:lnSpc>
                <a:spcPct val="150000"/>
              </a:lnSpc>
              <a:spcBef>
                <a:spcPts val="0"/>
              </a:spcBef>
              <a:buNone/>
            </a:pPr>
            <a:r>
              <a:rPr lang="en-US" sz="1600" b="1" dirty="0">
                <a:solidFill>
                  <a:srgbClr val="434343"/>
                </a:solidFill>
                <a:highlight>
                  <a:srgbClr val="9FC5E8"/>
                </a:highlight>
                <a:latin typeface="Quicksand"/>
                <a:ea typeface="Quicksand"/>
                <a:cs typeface="Quicksand"/>
                <a:sym typeface="Quicksand"/>
              </a:rPr>
              <a:t>Letisha R. Wyatt is the Basic Science Liaison and Research Data Management Librarian at Oregon Health &amp; Science University.</a:t>
            </a:r>
            <a:r>
              <a:rPr lang="en-US" sz="1600" b="1" dirty="0">
                <a:solidFill>
                  <a:srgbClr val="434343"/>
                </a:solidFill>
                <a:latin typeface="Quicksand"/>
                <a:ea typeface="Quicksand"/>
                <a:cs typeface="Quicksand"/>
                <a:sym typeface="Quicksand"/>
              </a:rPr>
              <a:t>  </a:t>
            </a:r>
            <a:r>
              <a:rPr lang="en-US" sz="1600" b="1" dirty="0">
                <a:solidFill>
                  <a:srgbClr val="434343"/>
                </a:solidFill>
                <a:highlight>
                  <a:srgbClr val="FF8AD8"/>
                </a:highlight>
                <a:latin typeface="Quicksand"/>
                <a:ea typeface="Quicksand"/>
                <a:cs typeface="Quicksand"/>
                <a:sym typeface="Quicksand"/>
              </a:rPr>
              <a:t>She holds Ph.D. in Molecular Pharmacology &amp; Toxicology from the University of Southern California (2013).</a:t>
            </a:r>
            <a:r>
              <a:rPr lang="en-US" sz="1600" dirty="0">
                <a:solidFill>
                  <a:srgbClr val="434343"/>
                </a:solidFill>
                <a:latin typeface="Quicksand"/>
                <a:ea typeface="Quicksand"/>
                <a:cs typeface="Quicksand"/>
                <a:sym typeface="Quicksand"/>
              </a:rPr>
              <a:t> </a:t>
            </a:r>
            <a:r>
              <a:rPr lang="en-US" sz="1600" b="1" dirty="0">
                <a:solidFill>
                  <a:srgbClr val="434343"/>
                </a:solidFill>
                <a:highlight>
                  <a:srgbClr val="F1C232"/>
                </a:highlight>
                <a:latin typeface="Quicksand"/>
                <a:ea typeface="Quicksand"/>
                <a:cs typeface="Quicksand"/>
                <a:sym typeface="Quicksand"/>
              </a:rPr>
              <a:t>Her research focuses on the genetic regulation of the brain’s response to drugs.</a:t>
            </a:r>
            <a:r>
              <a:rPr lang="en-US" sz="1600" dirty="0">
                <a:solidFill>
                  <a:srgbClr val="434343"/>
                </a:solidFill>
                <a:latin typeface="Quicksand"/>
                <a:ea typeface="Quicksand"/>
                <a:cs typeface="Quicksand"/>
                <a:sym typeface="Quicksand"/>
              </a:rPr>
              <a:t> </a:t>
            </a:r>
            <a:r>
              <a:rPr lang="en-US" sz="1600" b="1" dirty="0">
                <a:solidFill>
                  <a:srgbClr val="434343"/>
                </a:solidFill>
                <a:highlight>
                  <a:srgbClr val="CCCCCC"/>
                </a:highlight>
                <a:latin typeface="Quicksand"/>
                <a:ea typeface="Quicksand"/>
                <a:cs typeface="Quicksand"/>
                <a:sym typeface="Quicksand"/>
              </a:rPr>
              <a:t>Letisha is a former NIH predoctoral fellow and has strong record of mentorship in the laboratory and classroom</a:t>
            </a:r>
            <a:r>
              <a:rPr lang="en-US" sz="1600" b="1" dirty="0">
                <a:solidFill>
                  <a:srgbClr val="434343"/>
                </a:solidFill>
                <a:latin typeface="Quicksand"/>
                <a:ea typeface="Quicksand"/>
                <a:cs typeface="Quicksand"/>
                <a:sym typeface="Quicksand"/>
              </a:rPr>
              <a:t> </a:t>
            </a:r>
            <a:r>
              <a:rPr lang="en-US" sz="1600" b="1" dirty="0">
                <a:solidFill>
                  <a:srgbClr val="434343"/>
                </a:solidFill>
                <a:highlight>
                  <a:srgbClr val="9FC5E8"/>
                </a:highlight>
                <a:latin typeface="Quicksand"/>
                <a:ea typeface="Quicksand"/>
                <a:cs typeface="Quicksand"/>
                <a:sym typeface="Quicksand"/>
              </a:rPr>
              <a:t>She works to support the information needs of the OHSU basic science community, facilitating efficiency, impactful research practices, and problem solving across the research and data lifecycles.</a:t>
            </a:r>
            <a:r>
              <a:rPr lang="en-US" sz="1600" b="1" dirty="0">
                <a:solidFill>
                  <a:srgbClr val="434343"/>
                </a:solidFill>
                <a:latin typeface="Quicksand"/>
                <a:ea typeface="Quicksand"/>
                <a:cs typeface="Quicksand"/>
                <a:sym typeface="Quicksand"/>
              </a:rPr>
              <a:t> </a:t>
            </a:r>
            <a:r>
              <a:rPr lang="en-US" sz="1600" b="1" dirty="0">
                <a:solidFill>
                  <a:srgbClr val="434343"/>
                </a:solidFill>
                <a:highlight>
                  <a:srgbClr val="D9EAD3"/>
                </a:highlight>
                <a:latin typeface="Quicksand"/>
                <a:ea typeface="Quicksand"/>
                <a:cs typeface="Quicksand"/>
                <a:sym typeface="Quicksand"/>
              </a:rPr>
              <a:t>Read more about Letisha’s role on her </a:t>
            </a:r>
            <a:r>
              <a:rPr lang="en-US" sz="1600" b="1" u="sng" dirty="0">
                <a:solidFill>
                  <a:srgbClr val="434343"/>
                </a:solidFill>
                <a:highlight>
                  <a:srgbClr val="D9EAD3"/>
                </a:highlight>
                <a:latin typeface="Quicksand"/>
                <a:ea typeface="Quicksand"/>
                <a:cs typeface="Quicksand"/>
                <a:sym typeface="Quicksand"/>
                <a:hlinkClick r:id="rId3"/>
              </a:rPr>
              <a:t>departmental webpage</a:t>
            </a:r>
            <a:r>
              <a:rPr lang="en-US" sz="1600" b="1" dirty="0">
                <a:solidFill>
                  <a:srgbClr val="434343"/>
                </a:solidFill>
                <a:highlight>
                  <a:srgbClr val="D9EAD3"/>
                </a:highlight>
                <a:latin typeface="Quicksand"/>
                <a:ea typeface="Quicksand"/>
                <a:cs typeface="Quicksand"/>
                <a:sym typeface="Quicksand"/>
              </a:rPr>
              <a:t> and find her on twitter:  @dr_lrwyatt.  </a:t>
            </a:r>
          </a:p>
          <a:p>
            <a:pPr lvl="0" rtl="0">
              <a:spcBef>
                <a:spcPts val="0"/>
              </a:spcBef>
              <a:buNone/>
            </a:pPr>
            <a:endParaRPr sz="1600" dirty="0">
              <a:solidFill>
                <a:srgbClr val="434343"/>
              </a:solidFill>
              <a:highlight>
                <a:srgbClr val="D9EAD3"/>
              </a:highlight>
              <a:latin typeface="Calibri"/>
              <a:ea typeface="Calibri"/>
              <a:cs typeface="Calibri"/>
              <a:sym typeface="Calibri"/>
            </a:endParaRPr>
          </a:p>
          <a:p>
            <a:pPr lvl="0" rtl="0">
              <a:spcBef>
                <a:spcPts val="0"/>
              </a:spcBef>
              <a:buNone/>
            </a:pPr>
            <a:endParaRPr dirty="0"/>
          </a:p>
        </p:txBody>
      </p:sp>
    </p:spTree>
    <p:extLst>
      <p:ext uri="{BB962C8B-B14F-4D97-AF65-F5344CB8AC3E}">
        <p14:creationId xmlns:p14="http://schemas.microsoft.com/office/powerpoint/2010/main" val="14719328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Shape 441"/>
          <p:cNvSpPr txBox="1"/>
          <p:nvPr/>
        </p:nvSpPr>
        <p:spPr>
          <a:xfrm>
            <a:off x="396449" y="2329283"/>
            <a:ext cx="7908000" cy="141150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YOUR TURN…</a:t>
            </a:r>
          </a:p>
          <a:p>
            <a:pPr marL="0" marR="0" lvl="0" indent="0" algn="l" rtl="0">
              <a:spcBef>
                <a:spcPts val="0"/>
              </a:spcBef>
              <a:buSzPct val="25000"/>
              <a:buNone/>
            </a:pPr>
            <a:r>
              <a:rPr lang="en-US" sz="4000" b="1" dirty="0" smtClean="0">
                <a:solidFill>
                  <a:srgbClr val="3BB6DB"/>
                </a:solidFill>
                <a:latin typeface="Montserrat"/>
                <a:ea typeface="Montserrat"/>
                <a:cs typeface="Montserrat"/>
                <a:sym typeface="Montserrat"/>
              </a:rPr>
              <a:t>(PEER) </a:t>
            </a:r>
            <a:r>
              <a:rPr lang="en-US" sz="4000" b="1" dirty="0">
                <a:solidFill>
                  <a:srgbClr val="3BB6DB"/>
                </a:solidFill>
                <a:latin typeface="Montserrat"/>
                <a:ea typeface="Montserrat"/>
                <a:cs typeface="Montserrat"/>
                <a:sym typeface="Montserrat"/>
              </a:rPr>
              <a:t>REVIEW TIME</a:t>
            </a:r>
          </a:p>
        </p:txBody>
      </p:sp>
    </p:spTree>
    <p:extLst>
      <p:ext uri="{BB962C8B-B14F-4D97-AF65-F5344CB8AC3E}">
        <p14:creationId xmlns:p14="http://schemas.microsoft.com/office/powerpoint/2010/main" val="155353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Shape 413"/>
          <p:cNvSpPr txBox="1"/>
          <p:nvPr/>
        </p:nvSpPr>
        <p:spPr>
          <a:xfrm>
            <a:off x="544175" y="263747"/>
            <a:ext cx="5426100" cy="633000"/>
          </a:xfrm>
          <a:prstGeom prst="rect">
            <a:avLst/>
          </a:prstGeom>
          <a:noFill/>
          <a:ln>
            <a:noFill/>
          </a:ln>
        </p:spPr>
        <p:txBody>
          <a:bodyPr lIns="91425" tIns="91425" rIns="91425" bIns="91425" anchor="t" anchorCtr="0">
            <a:noAutofit/>
          </a:bodyPr>
          <a:lstStyle/>
          <a:p>
            <a:pPr lvl="0">
              <a:spcBef>
                <a:spcPts val="0"/>
              </a:spcBef>
              <a:buNone/>
            </a:pPr>
            <a:r>
              <a:rPr lang="en-US" sz="3000" b="1" dirty="0" smtClean="0">
                <a:solidFill>
                  <a:srgbClr val="3BB6DB"/>
                </a:solidFill>
                <a:latin typeface="Montserrat" charset="0"/>
                <a:ea typeface="Montserrat" charset="0"/>
                <a:cs typeface="Montserrat" charset="0"/>
                <a:sym typeface="Quicksand"/>
              </a:rPr>
              <a:t>LOOK FOR...</a:t>
            </a:r>
            <a:endParaRPr lang="en-US" sz="3000" b="1" dirty="0">
              <a:solidFill>
                <a:srgbClr val="3BB6DB"/>
              </a:solidFill>
              <a:latin typeface="Montserrat" charset="0"/>
              <a:ea typeface="Montserrat" charset="0"/>
              <a:cs typeface="Montserrat" charset="0"/>
              <a:sym typeface="Quicksand"/>
            </a:endParaRPr>
          </a:p>
        </p:txBody>
      </p:sp>
      <p:sp>
        <p:nvSpPr>
          <p:cNvPr id="414" name="Shape 414"/>
          <p:cNvSpPr txBox="1"/>
          <p:nvPr/>
        </p:nvSpPr>
        <p:spPr>
          <a:xfrm>
            <a:off x="544175" y="983244"/>
            <a:ext cx="7696500" cy="5442269"/>
          </a:xfrm>
          <a:prstGeom prst="rect">
            <a:avLst/>
          </a:prstGeom>
          <a:noFill/>
          <a:ln>
            <a:noFill/>
          </a:ln>
        </p:spPr>
        <p:txBody>
          <a:bodyPr lIns="91425" tIns="91425" rIns="91425" bIns="91425" anchor="t" anchorCtr="0">
            <a:noAutofit/>
          </a:bodyPr>
          <a:lstStyle/>
          <a:p>
            <a:pPr marL="457200" lvl="0" indent="-381000">
              <a:spcBef>
                <a:spcPts val="0"/>
              </a:spcBef>
              <a:buSzPct val="100000"/>
              <a:buFont typeface="Wingdings" charset="2"/>
              <a:buChar char="q"/>
            </a:pPr>
            <a:r>
              <a:rPr lang="en-US" sz="2000" dirty="0" smtClean="0">
                <a:ea typeface="Quicksand"/>
                <a:cs typeface="Quicksand"/>
                <a:sym typeface="Quicksand"/>
              </a:rPr>
              <a:t>JARGON</a:t>
            </a:r>
          </a:p>
          <a:p>
            <a:pPr marL="914400" lvl="1" indent="-381000">
              <a:buSzPct val="100000"/>
              <a:buFont typeface="Wingdings" charset="2"/>
              <a:buChar char="§"/>
            </a:pPr>
            <a:r>
              <a:rPr lang="en-US" sz="2000" dirty="0" smtClean="0">
                <a:ea typeface="Quicksand"/>
                <a:cs typeface="Quicksand"/>
                <a:sym typeface="Quicksand"/>
              </a:rPr>
              <a:t>It turns the reader off</a:t>
            </a:r>
          </a:p>
          <a:p>
            <a:pPr marL="914400" lvl="1" indent="-381000">
              <a:buSzPct val="100000"/>
              <a:buFont typeface="Wingdings" charset="2"/>
              <a:buChar char="§"/>
            </a:pPr>
            <a:r>
              <a:rPr lang="en-US" sz="2000" dirty="0" smtClean="0">
                <a:ea typeface="Quicksand"/>
                <a:cs typeface="Quicksand"/>
                <a:sym typeface="Quicksand"/>
              </a:rPr>
              <a:t>Ask, is this meant to be technical? If not, summarize the point in layman’s terms</a:t>
            </a:r>
          </a:p>
          <a:p>
            <a:pPr marL="914400" lvl="1" indent="-381000">
              <a:buSzPct val="100000"/>
              <a:buFont typeface="Wingdings" charset="2"/>
              <a:buChar char="§"/>
            </a:pPr>
            <a:r>
              <a:rPr lang="en-US" sz="2000" dirty="0" smtClean="0">
                <a:ea typeface="Quicksand"/>
                <a:cs typeface="Quicksand"/>
                <a:sym typeface="Quicksand"/>
              </a:rPr>
              <a:t>If you must, make it interesting</a:t>
            </a:r>
          </a:p>
          <a:p>
            <a:pPr marL="533400" lvl="1">
              <a:buSzPct val="100000"/>
            </a:pPr>
            <a:endParaRPr lang="en-US" sz="2000" dirty="0">
              <a:ea typeface="Quicksand"/>
              <a:cs typeface="Quicksand"/>
              <a:sym typeface="Quicksand"/>
            </a:endParaRPr>
          </a:p>
          <a:p>
            <a:pPr marL="457200" lvl="0" indent="-381000">
              <a:spcBef>
                <a:spcPts val="0"/>
              </a:spcBef>
              <a:buSzPct val="100000"/>
              <a:buFont typeface="Wingdings" charset="2"/>
              <a:buChar char="q"/>
            </a:pPr>
            <a:r>
              <a:rPr lang="en-US" sz="2000" dirty="0" smtClean="0">
                <a:ea typeface="Quicksand"/>
                <a:cs typeface="Quicksand"/>
                <a:sym typeface="Quicksand"/>
              </a:rPr>
              <a:t>PASSIVE VOICE</a:t>
            </a:r>
          </a:p>
          <a:p>
            <a:pPr marL="914400" lvl="1" indent="-381000">
              <a:buSzPct val="100000"/>
              <a:buFont typeface="Wingdings" charset="2"/>
              <a:buChar char="§"/>
            </a:pPr>
            <a:r>
              <a:rPr lang="en-US" sz="2000" dirty="0" smtClean="0">
                <a:ea typeface="Quicksand"/>
                <a:cs typeface="Quicksand"/>
                <a:sym typeface="Quicksand"/>
              </a:rPr>
              <a:t>Puts actor before action (common practice in primary publication)</a:t>
            </a:r>
          </a:p>
          <a:p>
            <a:pPr marL="914400" lvl="1" indent="-381000">
              <a:buSzPct val="100000"/>
              <a:buFont typeface="Wingdings" charset="2"/>
              <a:buChar char="§"/>
            </a:pPr>
            <a:r>
              <a:rPr lang="en-US" sz="2000" dirty="0" smtClean="0">
                <a:ea typeface="Quicksand"/>
                <a:cs typeface="Quicksand"/>
                <a:sym typeface="Quicksand"/>
              </a:rPr>
              <a:t>Makes it harder for reader to follow for mental processing reasons</a:t>
            </a:r>
          </a:p>
          <a:p>
            <a:pPr marL="533400" lvl="1">
              <a:buSzPct val="100000"/>
            </a:pPr>
            <a:endParaRPr lang="en-US" sz="2000" dirty="0">
              <a:ea typeface="Quicksand"/>
              <a:cs typeface="Quicksand"/>
              <a:sym typeface="Quicksand"/>
            </a:endParaRPr>
          </a:p>
          <a:p>
            <a:pPr marL="457200" lvl="0" indent="-381000" rtl="0">
              <a:spcBef>
                <a:spcPts val="0"/>
              </a:spcBef>
              <a:buSzPct val="100000"/>
              <a:buFont typeface="Wingdings" charset="2"/>
              <a:buChar char="q"/>
            </a:pPr>
            <a:r>
              <a:rPr lang="en-US" sz="2000" dirty="0" smtClean="0">
                <a:ea typeface="Quicksand"/>
                <a:cs typeface="Quicksand"/>
                <a:sym typeface="Quicksand"/>
              </a:rPr>
              <a:t>SOPORIFIC LANGUAGE</a:t>
            </a:r>
          </a:p>
          <a:p>
            <a:pPr marL="914400" lvl="1" indent="-381000">
              <a:buSzPct val="100000"/>
              <a:buFont typeface="Wingdings" charset="2"/>
              <a:buChar char="q"/>
            </a:pPr>
            <a:r>
              <a:rPr lang="en-US" sz="2000" dirty="0" smtClean="0">
                <a:ea typeface="Quicksand"/>
                <a:cs typeface="Quicksand"/>
                <a:sym typeface="Quicksand"/>
              </a:rPr>
              <a:t>Slows the momentum of your writing b/c these are often meaningless and vague uses</a:t>
            </a:r>
          </a:p>
          <a:p>
            <a:pPr marL="914400" lvl="1" indent="-381000">
              <a:buSzPct val="100000"/>
              <a:buFont typeface="Wingdings" charset="2"/>
              <a:buChar char="q"/>
            </a:pPr>
            <a:r>
              <a:rPr lang="en-US" sz="2000" dirty="0" smtClean="0">
                <a:ea typeface="Quicksand"/>
                <a:cs typeface="Quicksand"/>
                <a:sym typeface="Quicksand"/>
              </a:rPr>
              <a:t>Examples: “there is/are”, “it is/was”, ”in fact, indeed”, “a number of”</a:t>
            </a:r>
            <a:endParaRPr lang="en-US" sz="2000" dirty="0">
              <a:ea typeface="Quicksand"/>
              <a:cs typeface="Quicksand"/>
              <a:sym typeface="Quicksand"/>
            </a:endParaRPr>
          </a:p>
          <a:p>
            <a:pPr marL="285750" lvl="0" indent="-285750">
              <a:spcBef>
                <a:spcPts val="0"/>
              </a:spcBef>
              <a:buFont typeface="Wingdings" charset="2"/>
              <a:buChar char="q"/>
            </a:pPr>
            <a:endParaRPr sz="2000"/>
          </a:p>
        </p:txBody>
      </p:sp>
    </p:spTree>
    <p:extLst>
      <p:ext uri="{BB962C8B-B14F-4D97-AF65-F5344CB8AC3E}">
        <p14:creationId xmlns:p14="http://schemas.microsoft.com/office/powerpoint/2010/main" val="14255302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Shape 342"/>
          <p:cNvSpPr txBox="1"/>
          <p:nvPr/>
        </p:nvSpPr>
        <p:spPr>
          <a:xfrm>
            <a:off x="62349" y="6581000"/>
            <a:ext cx="9081600" cy="276900"/>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1000" dirty="0">
                <a:solidFill>
                  <a:srgbClr val="7F7F7F"/>
                </a:solidFill>
                <a:latin typeface="Montserrat"/>
                <a:ea typeface="Montserrat"/>
                <a:cs typeface="Montserrat"/>
                <a:sym typeface="Montserrat"/>
              </a:rPr>
              <a:t>Borrowed from Jean Branan,, Program Coordinator, Career &amp; Postdoctoral Services @ The Scripps Research Institute</a:t>
            </a:r>
          </a:p>
        </p:txBody>
      </p:sp>
      <p:pic>
        <p:nvPicPr>
          <p:cNvPr id="344" name="Shape 344"/>
          <p:cNvPicPr preferRelativeResize="0"/>
          <p:nvPr/>
        </p:nvPicPr>
        <p:blipFill rotWithShape="1">
          <a:blip r:embed="rId3">
            <a:alphaModFix/>
          </a:blip>
          <a:srcRect l="22806" t="41437" r="31739" b="8093"/>
          <a:stretch/>
        </p:blipFill>
        <p:spPr>
          <a:xfrm>
            <a:off x="1070188" y="1325025"/>
            <a:ext cx="7065900" cy="4903200"/>
          </a:xfrm>
          <a:prstGeom prst="rect">
            <a:avLst/>
          </a:prstGeom>
          <a:noFill/>
          <a:ln>
            <a:noFill/>
          </a:ln>
          <a:effectLst>
            <a:outerShdw blurRad="190500" algn="tl" rotWithShape="0">
              <a:srgbClr val="000000">
                <a:alpha val="69803"/>
              </a:srgbClr>
            </a:outerShdw>
          </a:effectLst>
        </p:spPr>
      </p:pic>
      <p:sp>
        <p:nvSpPr>
          <p:cNvPr id="6" name="Title 1"/>
          <p:cNvSpPr>
            <a:spLocks noGrp="1"/>
          </p:cNvSpPr>
          <p:nvPr>
            <p:ph type="title"/>
          </p:nvPr>
        </p:nvSpPr>
        <p:spPr>
          <a:xfrm>
            <a:off x="0" y="148729"/>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active verbs</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39800374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sp>
        <p:nvSpPr>
          <p:cNvPr id="454" name="Shape 454"/>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STEP 2:</a:t>
            </a:r>
          </a:p>
          <a:p>
            <a:pPr marL="0" marR="0" lvl="0" indent="0" algn="l" rtl="0">
              <a:spcBef>
                <a:spcPts val="0"/>
              </a:spcBef>
              <a:buSzPct val="25000"/>
              <a:buNone/>
            </a:pPr>
            <a:r>
              <a:rPr lang="en-US" sz="4000" b="1" dirty="0">
                <a:solidFill>
                  <a:srgbClr val="3BB6DB"/>
                </a:solidFill>
                <a:latin typeface="Montserrat"/>
                <a:ea typeface="Montserrat"/>
                <a:cs typeface="Montserrat"/>
                <a:sym typeface="Montserrat"/>
              </a:rPr>
              <a:t>VERSION IT</a:t>
            </a:r>
          </a:p>
        </p:txBody>
      </p:sp>
    </p:spTree>
    <p:extLst>
      <p:ext uri="{BB962C8B-B14F-4D97-AF65-F5344CB8AC3E}">
        <p14:creationId xmlns:p14="http://schemas.microsoft.com/office/powerpoint/2010/main" val="5136896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60"/>
        <p:cNvGrpSpPr/>
        <p:nvPr/>
      </p:nvGrpSpPr>
      <p:grpSpPr>
        <a:xfrm>
          <a:off x="0" y="0"/>
          <a:ext cx="0" cy="0"/>
          <a:chOff x="0" y="0"/>
          <a:chExt cx="0" cy="0"/>
        </a:xfrm>
      </p:grpSpPr>
      <p:pic>
        <p:nvPicPr>
          <p:cNvPr id="461" name="Shape 461" descr="Screen Shot 2017-03-29 at 12.48.57 PM.png"/>
          <p:cNvPicPr preferRelativeResize="0"/>
          <p:nvPr/>
        </p:nvPicPr>
        <p:blipFill rotWithShape="1">
          <a:blip r:embed="rId3">
            <a:alphaModFix/>
          </a:blip>
          <a:srcRect l="17476" t="10354" r="20020" b="14778"/>
          <a:stretch/>
        </p:blipFill>
        <p:spPr>
          <a:xfrm>
            <a:off x="913739" y="581550"/>
            <a:ext cx="7316524" cy="5477700"/>
          </a:xfrm>
          <a:prstGeom prst="rect">
            <a:avLst/>
          </a:prstGeom>
          <a:noFill/>
          <a:ln>
            <a:noFill/>
          </a:ln>
        </p:spPr>
      </p:pic>
    </p:spTree>
    <p:extLst>
      <p:ext uri="{BB962C8B-B14F-4D97-AF65-F5344CB8AC3E}">
        <p14:creationId xmlns:p14="http://schemas.microsoft.com/office/powerpoint/2010/main" val="115629401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pic>
        <p:nvPicPr>
          <p:cNvPr id="212" name="Shape 212"/>
          <p:cNvPicPr preferRelativeResize="0"/>
          <p:nvPr/>
        </p:nvPicPr>
        <p:blipFill>
          <a:blip r:embed="rId3">
            <a:alphaModFix/>
          </a:blip>
          <a:stretch>
            <a:fillRect/>
          </a:stretch>
        </p:blipFill>
        <p:spPr>
          <a:xfrm>
            <a:off x="2856325" y="830450"/>
            <a:ext cx="3172999" cy="5537781"/>
          </a:xfrm>
          <a:prstGeom prst="rect">
            <a:avLst/>
          </a:prstGeom>
          <a:noFill/>
          <a:ln>
            <a:noFill/>
          </a:ln>
        </p:spPr>
      </p:pic>
      <p:sp>
        <p:nvSpPr>
          <p:cNvPr id="213" name="Shape 213"/>
          <p:cNvSpPr/>
          <p:nvPr/>
        </p:nvSpPr>
        <p:spPr>
          <a:xfrm>
            <a:off x="1099475" y="4741475"/>
            <a:ext cx="1604400" cy="879600"/>
          </a:xfrm>
          <a:prstGeom prst="wedgeRoundRectCallout">
            <a:avLst>
              <a:gd name="adj1" fmla="val 81242"/>
              <a:gd name="adj2" fmla="val 13790"/>
              <a:gd name="adj3" fmla="val 0"/>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b="1">
                <a:latin typeface="Montserrat"/>
                <a:ea typeface="Montserrat"/>
                <a:cs typeface="Montserrat"/>
                <a:sym typeface="Montserrat"/>
              </a:rPr>
              <a:t>LINK TO ADDITIONAL INFO</a:t>
            </a:r>
          </a:p>
        </p:txBody>
      </p:sp>
      <p:sp>
        <p:nvSpPr>
          <p:cNvPr id="214" name="Shape 214"/>
          <p:cNvSpPr txBox="1"/>
          <p:nvPr/>
        </p:nvSpPr>
        <p:spPr>
          <a:xfrm>
            <a:off x="213575" y="6549500"/>
            <a:ext cx="6834300" cy="308400"/>
          </a:xfrm>
          <a:prstGeom prst="rect">
            <a:avLst/>
          </a:prstGeom>
          <a:noFill/>
          <a:ln>
            <a:noFill/>
          </a:ln>
        </p:spPr>
        <p:txBody>
          <a:bodyPr lIns="91425" tIns="91425" rIns="91425" bIns="91425" anchor="t" anchorCtr="0">
            <a:noAutofit/>
          </a:bodyPr>
          <a:lstStyle/>
          <a:p>
            <a:pPr lvl="0">
              <a:spcBef>
                <a:spcPts val="0"/>
              </a:spcBef>
              <a:buNone/>
            </a:pPr>
            <a:r>
              <a:rPr lang="en-US" sz="1100">
                <a:latin typeface="Quicksand"/>
                <a:ea typeface="Quicksand"/>
                <a:cs typeface="Quicksand"/>
                <a:sym typeface="Quicksand"/>
              </a:rPr>
              <a:t>Adapted from:  http://blog.impactstory.org/research-impact-challenge-ebook/</a:t>
            </a:r>
          </a:p>
        </p:txBody>
      </p:sp>
      <p:sp>
        <p:nvSpPr>
          <p:cNvPr id="215" name="Shape 215"/>
          <p:cNvSpPr/>
          <p:nvPr/>
        </p:nvSpPr>
        <p:spPr>
          <a:xfrm>
            <a:off x="690025" y="1319375"/>
            <a:ext cx="2013900" cy="1651200"/>
          </a:xfrm>
          <a:prstGeom prst="wedgeRoundRectCallout">
            <a:avLst>
              <a:gd name="adj1" fmla="val 73132"/>
              <a:gd name="adj2" fmla="val 85613"/>
              <a:gd name="adj3" fmla="val 0"/>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b="1">
                <a:latin typeface="Montserrat"/>
                <a:ea typeface="Montserrat"/>
                <a:cs typeface="Montserrat"/>
                <a:sym typeface="Montserrat"/>
              </a:rPr>
              <a:t>A HANDLE THAT CLEARLY IDENTIFIES YOU OR YOUR EXPERTISE</a:t>
            </a:r>
          </a:p>
        </p:txBody>
      </p:sp>
      <p:sp>
        <p:nvSpPr>
          <p:cNvPr id="216" name="Shape 216"/>
          <p:cNvSpPr/>
          <p:nvPr/>
        </p:nvSpPr>
        <p:spPr>
          <a:xfrm>
            <a:off x="6181725" y="2737775"/>
            <a:ext cx="2546700" cy="2768100"/>
          </a:xfrm>
          <a:prstGeom prst="wedgeRoundRectCallout">
            <a:avLst>
              <a:gd name="adj1" fmla="val -74805"/>
              <a:gd name="adj2" fmla="val 14495"/>
              <a:gd name="adj3" fmla="val 0"/>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r>
              <a:rPr lang="en-US" b="1">
                <a:latin typeface="Montserrat"/>
                <a:ea typeface="Montserrat"/>
                <a:cs typeface="Montserrat"/>
                <a:sym typeface="Montserrat"/>
              </a:rPr>
              <a:t>SHORT BIO (160 CHARACTERS).</a:t>
            </a:r>
          </a:p>
          <a:p>
            <a:pPr lvl="0" rtl="0">
              <a:spcBef>
                <a:spcPts val="0"/>
              </a:spcBef>
              <a:buNone/>
            </a:pPr>
            <a:endParaRPr b="1">
              <a:latin typeface="Montserrat"/>
              <a:ea typeface="Montserrat"/>
              <a:cs typeface="Montserrat"/>
              <a:sym typeface="Montserrat"/>
            </a:endParaRPr>
          </a:p>
          <a:p>
            <a:pPr lvl="0" rtl="0">
              <a:spcBef>
                <a:spcPts val="0"/>
              </a:spcBef>
              <a:buNone/>
            </a:pPr>
            <a:r>
              <a:rPr lang="en-US" b="1">
                <a:latin typeface="Montserrat"/>
                <a:ea typeface="Montserrat"/>
                <a:cs typeface="Montserrat"/>
                <a:sym typeface="Montserrat"/>
              </a:rPr>
              <a:t>CONSIDER INCLUDING:  </a:t>
            </a:r>
          </a:p>
          <a:p>
            <a:pPr lvl="0" rtl="0">
              <a:spcBef>
                <a:spcPts val="0"/>
              </a:spcBef>
              <a:buNone/>
            </a:pPr>
            <a:endParaRPr b="1">
              <a:latin typeface="Montserrat"/>
              <a:ea typeface="Montserrat"/>
              <a:cs typeface="Montserrat"/>
              <a:sym typeface="Montserrat"/>
            </a:endParaRPr>
          </a:p>
          <a:p>
            <a:pPr marL="457200" lvl="0" indent="-228600" rtl="0">
              <a:spcBef>
                <a:spcPts val="0"/>
              </a:spcBef>
              <a:buFont typeface="Montserrat"/>
              <a:buChar char="●"/>
            </a:pPr>
            <a:r>
              <a:rPr lang="en-US" b="1">
                <a:latin typeface="Montserrat"/>
                <a:ea typeface="Montserrat"/>
                <a:cs typeface="Montserrat"/>
                <a:sym typeface="Montserrat"/>
              </a:rPr>
              <a:t>ACADEMIC INTERESTS</a:t>
            </a:r>
          </a:p>
          <a:p>
            <a:pPr marL="457200" lvl="0" indent="-228600" rtl="0">
              <a:spcBef>
                <a:spcPts val="0"/>
              </a:spcBef>
              <a:buFont typeface="Montserrat"/>
              <a:buChar char="●"/>
            </a:pPr>
            <a:r>
              <a:rPr lang="en-US" b="1">
                <a:latin typeface="Montserrat"/>
                <a:ea typeface="Montserrat"/>
                <a:cs typeface="Montserrat"/>
                <a:sym typeface="Montserrat"/>
              </a:rPr>
              <a:t>AFFILIATIONS</a:t>
            </a:r>
          </a:p>
          <a:p>
            <a:pPr marL="457200" lvl="0" indent="-228600" rtl="0">
              <a:spcBef>
                <a:spcPts val="0"/>
              </a:spcBef>
              <a:buFont typeface="Montserrat"/>
              <a:buChar char="●"/>
            </a:pPr>
            <a:r>
              <a:rPr lang="en-US" b="1">
                <a:latin typeface="Montserrat"/>
                <a:ea typeface="Montserrat"/>
                <a:cs typeface="Montserrat"/>
                <a:sym typeface="Montserrat"/>
              </a:rPr>
              <a:t>#HASHTAGS</a:t>
            </a:r>
          </a:p>
          <a:p>
            <a:pPr marL="457200" lvl="0" indent="-228600" rtl="0">
              <a:spcBef>
                <a:spcPts val="0"/>
              </a:spcBef>
              <a:buFont typeface="Montserrat"/>
              <a:buChar char="●"/>
            </a:pPr>
            <a:r>
              <a:rPr lang="en-US" b="1">
                <a:latin typeface="Montserrat"/>
                <a:ea typeface="Montserrat"/>
                <a:cs typeface="Montserrat"/>
                <a:sym typeface="Montserrat"/>
              </a:rPr>
              <a:t>“OPINIONS ARE MY OWN” STATEMENT</a:t>
            </a:r>
          </a:p>
        </p:txBody>
      </p:sp>
      <p:sp>
        <p:nvSpPr>
          <p:cNvPr id="217" name="Shape 217"/>
          <p:cNvSpPr/>
          <p:nvPr/>
        </p:nvSpPr>
        <p:spPr>
          <a:xfrm>
            <a:off x="6440075" y="771525"/>
            <a:ext cx="1781100" cy="879600"/>
          </a:xfrm>
          <a:prstGeom prst="wedgeRoundRectCallout">
            <a:avLst>
              <a:gd name="adj1" fmla="val -141460"/>
              <a:gd name="adj2" fmla="val 102905"/>
              <a:gd name="adj3" fmla="val 0"/>
            </a:avLst>
          </a:prstGeom>
          <a:solidFill>
            <a:schemeClr val="lt1"/>
          </a:solidFill>
          <a:ln w="19050" cap="flat" cmpd="sng">
            <a:solidFill>
              <a:schemeClr val="dk2"/>
            </a:solidFill>
            <a:prstDash val="solid"/>
            <a:round/>
            <a:headEnd type="none" w="med" len="med"/>
            <a:tailEnd type="none" w="med" len="med"/>
          </a:ln>
        </p:spPr>
        <p:txBody>
          <a:bodyPr lIns="91425" tIns="91425" rIns="91425" bIns="91425" anchor="ctr" anchorCtr="0">
            <a:noAutofit/>
          </a:bodyPr>
          <a:lstStyle/>
          <a:p>
            <a:pPr lvl="0" algn="r" rtl="0">
              <a:spcBef>
                <a:spcPts val="0"/>
              </a:spcBef>
              <a:buNone/>
            </a:pPr>
            <a:r>
              <a:rPr lang="en-US" b="1">
                <a:latin typeface="Montserrat"/>
                <a:ea typeface="Montserrat"/>
                <a:cs typeface="Montserrat"/>
                <a:sym typeface="Montserrat"/>
              </a:rPr>
              <a:t>A CONSISTENT, PROFESSIONAL PHOTO</a:t>
            </a:r>
          </a:p>
        </p:txBody>
      </p:sp>
      <p:pic>
        <p:nvPicPr>
          <p:cNvPr id="218" name="Shape 218" descr="giphy-tumblr.gif"/>
          <p:cNvPicPr preferRelativeResize="0"/>
          <p:nvPr/>
        </p:nvPicPr>
        <p:blipFill>
          <a:blip r:embed="rId4">
            <a:alphaModFix/>
          </a:blip>
          <a:stretch>
            <a:fillRect/>
          </a:stretch>
        </p:blipFill>
        <p:spPr>
          <a:xfrm>
            <a:off x="3616975" y="283250"/>
            <a:ext cx="1337100" cy="1444075"/>
          </a:xfrm>
          <a:prstGeom prst="rect">
            <a:avLst/>
          </a:prstGeom>
          <a:noFill/>
          <a:ln>
            <a:noFill/>
          </a:ln>
        </p:spPr>
      </p:pic>
    </p:spTree>
    <p:extLst>
      <p:ext uri="{BB962C8B-B14F-4D97-AF65-F5344CB8AC3E}">
        <p14:creationId xmlns:p14="http://schemas.microsoft.com/office/powerpoint/2010/main" val="1471027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Shape 269" descr="https://lh5.googleusercontent.com/QptUT6WO3GmoXXzSAwPgN6BJgBSIF2rNr0dzNnjRoSqBLo8sJfn3Ue_XQfvf7b3IF5BIaWnRBoRIf66oytdh-lGzAzH4dpwWUTKpeLBzG69dZBuydq5uDPzMGzo4hdqxHz4Oaymc"/>
          <p:cNvPicPr preferRelativeResize="0"/>
          <p:nvPr/>
        </p:nvPicPr>
        <p:blipFill rotWithShape="1">
          <a:blip r:embed="rId3">
            <a:alphaModFix/>
          </a:blip>
          <a:srcRect b="38872"/>
          <a:stretch/>
        </p:blipFill>
        <p:spPr>
          <a:xfrm>
            <a:off x="1723768" y="863844"/>
            <a:ext cx="5943600" cy="4611300"/>
          </a:xfrm>
          <a:prstGeom prst="rect">
            <a:avLst/>
          </a:prstGeom>
          <a:ln>
            <a:noFill/>
          </a:ln>
          <a:effectLst>
            <a:outerShdw blurRad="190500" algn="tl" rotWithShape="0">
              <a:srgbClr val="000000">
                <a:alpha val="70000"/>
              </a:srgbClr>
            </a:outerShdw>
          </a:effectLst>
        </p:spPr>
      </p:pic>
      <p:sp>
        <p:nvSpPr>
          <p:cNvPr id="270" name="Shape 270"/>
          <p:cNvSpPr txBox="1"/>
          <p:nvPr/>
        </p:nvSpPr>
        <p:spPr>
          <a:xfrm>
            <a:off x="409433" y="6414448"/>
            <a:ext cx="5591700" cy="2615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1100" dirty="0">
                <a:solidFill>
                  <a:schemeClr val="dk1"/>
                </a:solidFill>
                <a:latin typeface="Calibri"/>
                <a:ea typeface="Calibri"/>
                <a:cs typeface="Calibri"/>
                <a:sym typeface="Calibri"/>
              </a:rPr>
              <a:t>http://www.nature.com/news/online-collaboration-scientists-and-the-social-network-1.15711</a:t>
            </a:r>
          </a:p>
        </p:txBody>
      </p:sp>
    </p:spTree>
    <p:extLst>
      <p:ext uri="{BB962C8B-B14F-4D97-AF65-F5344CB8AC3E}">
        <p14:creationId xmlns:p14="http://schemas.microsoft.com/office/powerpoint/2010/main" val="108733632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77"/>
        <p:cNvGrpSpPr/>
        <p:nvPr/>
      </p:nvGrpSpPr>
      <p:grpSpPr>
        <a:xfrm>
          <a:off x="0" y="0"/>
          <a:ext cx="0" cy="0"/>
          <a:chOff x="0" y="0"/>
          <a:chExt cx="0" cy="0"/>
        </a:xfrm>
      </p:grpSpPr>
      <p:sp>
        <p:nvSpPr>
          <p:cNvPr id="478" name="Shape 478"/>
          <p:cNvSpPr txBox="1"/>
          <p:nvPr/>
        </p:nvSpPr>
        <p:spPr>
          <a:xfrm>
            <a:off x="396454" y="2890391"/>
            <a:ext cx="7306200" cy="707999"/>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r>
              <a:rPr lang="en-US" sz="4000" b="1" dirty="0">
                <a:solidFill>
                  <a:schemeClr val="dk1"/>
                </a:solidFill>
                <a:latin typeface="Montserrat"/>
                <a:ea typeface="Montserrat"/>
                <a:cs typeface="Montserrat"/>
                <a:sym typeface="Montserrat"/>
              </a:rPr>
              <a:t>STEP 3:</a:t>
            </a:r>
          </a:p>
          <a:p>
            <a:pPr marL="0" marR="0" lvl="0" indent="0" algn="l" rtl="0">
              <a:spcBef>
                <a:spcPts val="0"/>
              </a:spcBef>
              <a:buSzPct val="25000"/>
              <a:buNone/>
            </a:pPr>
            <a:r>
              <a:rPr lang="en-US" sz="4000" b="1" dirty="0">
                <a:solidFill>
                  <a:srgbClr val="3BB6DB"/>
                </a:solidFill>
                <a:latin typeface="Montserrat"/>
                <a:ea typeface="Montserrat"/>
                <a:cs typeface="Montserrat"/>
                <a:sym typeface="Montserrat"/>
              </a:rPr>
              <a:t>USE IT, WE CAN HELP</a:t>
            </a:r>
          </a:p>
          <a:p>
            <a:pPr marL="0" marR="0" lvl="0" indent="0" algn="l" rtl="0">
              <a:spcBef>
                <a:spcPts val="0"/>
              </a:spcBef>
              <a:buSzPct val="25000"/>
              <a:buNone/>
            </a:pPr>
            <a:r>
              <a:rPr lang="en-US" sz="1800" b="1" dirty="0">
                <a:solidFill>
                  <a:schemeClr val="dk1"/>
                </a:solidFill>
                <a:latin typeface="Montserrat"/>
                <a:ea typeface="Montserrat"/>
                <a:cs typeface="Montserrat"/>
                <a:sym typeface="Montserrat"/>
              </a:rPr>
              <a:t>HTTP://TINYURL.COM/OHSUIMPACTCHALLENGE</a:t>
            </a:r>
          </a:p>
        </p:txBody>
      </p:sp>
    </p:spTree>
    <p:extLst>
      <p:ext uri="{BB962C8B-B14F-4D97-AF65-F5344CB8AC3E}">
        <p14:creationId xmlns:p14="http://schemas.microsoft.com/office/powerpoint/2010/main" val="195179220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4803" y="1114635"/>
            <a:ext cx="7700147" cy="2085765"/>
          </a:xfrm>
        </p:spPr>
        <p:txBody>
          <a:bodyPr>
            <a:noAutofit/>
          </a:bodyPr>
          <a:lstStyle/>
          <a:p>
            <a:pPr lvl="0">
              <a:spcBef>
                <a:spcPts val="0"/>
              </a:spcBef>
              <a:buClr>
                <a:schemeClr val="tx1"/>
              </a:buClr>
              <a:buSzPct val="100000"/>
              <a:buFont typeface="Wingdings" charset="2"/>
              <a:buChar char="q"/>
            </a:pPr>
            <a:r>
              <a:rPr lang="en-US" b="1" u="sng" dirty="0" smtClean="0">
                <a:solidFill>
                  <a:srgbClr val="3BB6DB"/>
                </a:solidFill>
                <a:latin typeface="Montserrat"/>
                <a:ea typeface="Montserrat"/>
                <a:cs typeface="Montserrat"/>
                <a:sym typeface="Montserrat"/>
                <a:hlinkClick r:id="rId2"/>
              </a:rPr>
              <a:t>OHSU IMPACT CHALLENGE</a:t>
            </a:r>
            <a:endParaRPr lang="en-US" dirty="0" smtClean="0">
              <a:sym typeface="Montserrat"/>
              <a:hlinkClick r:id="rId3"/>
            </a:endParaRPr>
          </a:p>
          <a:p>
            <a:pPr lvl="0">
              <a:spcBef>
                <a:spcPts val="0"/>
              </a:spcBef>
              <a:buClr>
                <a:schemeClr val="tx1"/>
              </a:buClr>
              <a:buSzPct val="100000"/>
              <a:buFont typeface="Wingdings" charset="2"/>
              <a:buChar char="q"/>
            </a:pPr>
            <a:r>
              <a:rPr lang="en-US" b="1" u="sng" dirty="0" smtClean="0">
                <a:solidFill>
                  <a:srgbClr val="3BB6DB"/>
                </a:solidFill>
                <a:latin typeface="Montserrat"/>
                <a:ea typeface="Montserrat"/>
                <a:cs typeface="Montserrat"/>
                <a:sym typeface="Montserrat"/>
                <a:hlinkClick r:id="rId3"/>
              </a:rPr>
              <a:t>30 </a:t>
            </a:r>
            <a:r>
              <a:rPr lang="en-US" b="1" u="sng" dirty="0">
                <a:solidFill>
                  <a:srgbClr val="3BB6DB"/>
                </a:solidFill>
                <a:latin typeface="Montserrat"/>
                <a:ea typeface="Montserrat"/>
                <a:cs typeface="Montserrat"/>
                <a:sym typeface="Montserrat"/>
                <a:hlinkClick r:id="rId3"/>
              </a:rPr>
              <a:t>DAY IMPACT CHALLENGE</a:t>
            </a:r>
          </a:p>
          <a:p>
            <a:pPr lvl="0">
              <a:spcBef>
                <a:spcPts val="0"/>
              </a:spcBef>
              <a:buClr>
                <a:schemeClr val="tx1"/>
              </a:buClr>
              <a:buSzPct val="100000"/>
              <a:buFont typeface="Wingdings" charset="2"/>
              <a:buChar char="q"/>
            </a:pPr>
            <a:r>
              <a:rPr lang="en-US" b="1" u="sng" dirty="0">
                <a:solidFill>
                  <a:srgbClr val="3BB6DB"/>
                </a:solidFill>
                <a:latin typeface="Montserrat"/>
                <a:ea typeface="Montserrat"/>
                <a:cs typeface="Montserrat"/>
                <a:sym typeface="Montserrat"/>
                <a:hlinkClick r:id="rId4"/>
              </a:rPr>
              <a:t>HOW TO BE A MODERN </a:t>
            </a:r>
            <a:r>
              <a:rPr lang="en-US" b="1" u="sng" dirty="0" smtClean="0">
                <a:solidFill>
                  <a:srgbClr val="3BB6DB"/>
                </a:solidFill>
                <a:latin typeface="Montserrat"/>
                <a:ea typeface="Montserrat"/>
                <a:cs typeface="Montserrat"/>
                <a:sym typeface="Montserrat"/>
                <a:hlinkClick r:id="rId4"/>
              </a:rPr>
              <a:t>SCIENTIST</a:t>
            </a:r>
          </a:p>
          <a:p>
            <a:pPr lvl="0">
              <a:spcBef>
                <a:spcPts val="0"/>
              </a:spcBef>
              <a:buClr>
                <a:schemeClr val="tx1"/>
              </a:buClr>
              <a:buSzPct val="100000"/>
              <a:buFont typeface="Wingdings" charset="2"/>
              <a:buChar char="q"/>
            </a:pPr>
            <a:r>
              <a:rPr lang="en-US" b="1" u="sng" dirty="0" smtClean="0">
                <a:solidFill>
                  <a:srgbClr val="3BB6DB"/>
                </a:solidFill>
                <a:latin typeface="Montserrat"/>
                <a:ea typeface="Montserrat"/>
                <a:cs typeface="Montserrat"/>
                <a:sym typeface="Montserrat"/>
                <a:hlinkClick r:id="rId5"/>
              </a:rPr>
              <a:t>YOU’VE GOT SOME EXPLAINING TO DO</a:t>
            </a:r>
            <a:endParaRPr lang="en-US" b="1" u="sng" dirty="0">
              <a:solidFill>
                <a:srgbClr val="3BB6DB"/>
              </a:solidFill>
              <a:latin typeface="Montserrat"/>
              <a:ea typeface="Montserrat"/>
              <a:cs typeface="Montserrat"/>
              <a:sym typeface="Montserrat"/>
              <a:hlinkClick r:id="rId4"/>
            </a:endParaRPr>
          </a:p>
        </p:txBody>
      </p:sp>
      <p:sp>
        <p:nvSpPr>
          <p:cNvPr id="5" name="Title 1"/>
          <p:cNvSpPr>
            <a:spLocks noGrp="1"/>
          </p:cNvSpPr>
          <p:nvPr>
            <p:ph type="title"/>
          </p:nvPr>
        </p:nvSpPr>
        <p:spPr>
          <a:xfrm>
            <a:off x="0" y="173644"/>
            <a:ext cx="9144000" cy="641684"/>
          </a:xfrm>
        </p:spPr>
        <p:txBody>
          <a:bodyPr>
            <a:normAutofit fontScale="90000"/>
          </a:bodyPr>
          <a:lstStyle/>
          <a:p>
            <a:pPr algn="ctr"/>
            <a:r>
              <a:rPr lang="en-US" b="1" dirty="0" smtClean="0">
                <a:solidFill>
                  <a:srgbClr val="409995"/>
                </a:solidFill>
                <a:latin typeface="Montserrat" charset="0"/>
                <a:ea typeface="Montserrat" charset="0"/>
                <a:cs typeface="Montserrat" charset="0"/>
              </a:rPr>
              <a:t>resources</a:t>
            </a:r>
            <a:endParaRPr lang="en-US" b="1" dirty="0">
              <a:solidFill>
                <a:srgbClr val="409995"/>
              </a:solidFill>
              <a:latin typeface="Montserrat" charset="0"/>
              <a:ea typeface="Montserrat" charset="0"/>
              <a:cs typeface="Montserrat" charset="0"/>
            </a:endParaRPr>
          </a:p>
        </p:txBody>
      </p:sp>
    </p:spTree>
    <p:extLst>
      <p:ext uri="{BB962C8B-B14F-4D97-AF65-F5344CB8AC3E}">
        <p14:creationId xmlns:p14="http://schemas.microsoft.com/office/powerpoint/2010/main" val="384397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5178" y="1618442"/>
            <a:ext cx="5944196" cy="3956000"/>
          </a:xfrm>
          <a:prstGeom prst="rect">
            <a:avLst/>
          </a:prstGeom>
        </p:spPr>
      </p:pic>
      <p:sp>
        <p:nvSpPr>
          <p:cNvPr id="3" name="Title 1"/>
          <p:cNvSpPr txBox="1">
            <a:spLocks/>
          </p:cNvSpPr>
          <p:nvPr/>
        </p:nvSpPr>
        <p:spPr>
          <a:xfrm>
            <a:off x="643926" y="945271"/>
            <a:ext cx="7886700" cy="9941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300" dirty="0"/>
              <a:t>Apply: summary paragraph ~ 500 words</a:t>
            </a:r>
          </a:p>
        </p:txBody>
      </p:sp>
    </p:spTree>
    <p:extLst>
      <p:ext uri="{BB962C8B-B14F-4D97-AF65-F5344CB8AC3E}">
        <p14:creationId xmlns:p14="http://schemas.microsoft.com/office/powerpoint/2010/main" val="50336497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pSp>
        <p:nvGrpSpPr>
          <p:cNvPr id="277" name="Shape 277"/>
          <p:cNvGrpSpPr/>
          <p:nvPr/>
        </p:nvGrpSpPr>
        <p:grpSpPr>
          <a:xfrm>
            <a:off x="1274125" y="1702323"/>
            <a:ext cx="6595725" cy="4257801"/>
            <a:chOff x="1730325" y="2275898"/>
            <a:chExt cx="6595725" cy="4257801"/>
          </a:xfrm>
        </p:grpSpPr>
        <p:sp>
          <p:nvSpPr>
            <p:cNvPr id="278" name="Shape 278"/>
            <p:cNvSpPr txBox="1"/>
            <p:nvPr/>
          </p:nvSpPr>
          <p:spPr>
            <a:xfrm>
              <a:off x="5774550" y="5208000"/>
              <a:ext cx="2551500" cy="1325700"/>
            </a:xfrm>
            <a:prstGeom prst="rect">
              <a:avLst/>
            </a:prstGeom>
            <a:noFill/>
            <a:ln>
              <a:noFill/>
            </a:ln>
          </p:spPr>
          <p:txBody>
            <a:bodyPr lIns="91425" tIns="91425" rIns="91425" bIns="91425" anchor="ctr" anchorCtr="0">
              <a:noAutofit/>
            </a:bodyPr>
            <a:lstStyle/>
            <a:p>
              <a:pPr lvl="0" algn="ctr" rtl="0">
                <a:spcBef>
                  <a:spcPts val="0"/>
                </a:spcBef>
                <a:buNone/>
              </a:pPr>
              <a:r>
                <a:rPr lang="en-US" sz="7200" dirty="0">
                  <a:latin typeface="Raleway"/>
                  <a:ea typeface="Raleway"/>
                  <a:cs typeface="Raleway"/>
                  <a:sym typeface="Raleway"/>
                </a:rPr>
                <a:t>70% </a:t>
              </a:r>
            </a:p>
            <a:p>
              <a:pPr lvl="0" algn="ctr">
                <a:spcBef>
                  <a:spcPts val="0"/>
                </a:spcBef>
                <a:buNone/>
              </a:pPr>
              <a:r>
                <a:rPr lang="en-US" sz="2400" dirty="0">
                  <a:latin typeface="Raleway"/>
                  <a:ea typeface="Raleway"/>
                  <a:cs typeface="Raleway"/>
                  <a:sym typeface="Raleway"/>
                </a:rPr>
                <a:t>do postdocs</a:t>
              </a:r>
            </a:p>
          </p:txBody>
        </p:sp>
        <p:sp>
          <p:nvSpPr>
            <p:cNvPr id="279" name="Shape 279"/>
            <p:cNvSpPr txBox="1"/>
            <p:nvPr/>
          </p:nvSpPr>
          <p:spPr>
            <a:xfrm>
              <a:off x="1730325" y="2275900"/>
              <a:ext cx="2551500" cy="1905000"/>
            </a:xfrm>
            <a:prstGeom prst="rect">
              <a:avLst/>
            </a:prstGeom>
            <a:noFill/>
            <a:ln>
              <a:noFill/>
            </a:ln>
          </p:spPr>
          <p:txBody>
            <a:bodyPr lIns="91425" tIns="91425" rIns="91425" bIns="91425" anchor="t" anchorCtr="0">
              <a:noAutofit/>
            </a:bodyPr>
            <a:lstStyle/>
            <a:p>
              <a:pPr lvl="0" algn="ctr">
                <a:spcBef>
                  <a:spcPts val="0"/>
                </a:spcBef>
                <a:buNone/>
              </a:pPr>
              <a:r>
                <a:rPr lang="en-US" sz="7200" dirty="0">
                  <a:latin typeface="Raleway"/>
                  <a:ea typeface="Raleway"/>
                  <a:cs typeface="Raleway"/>
                  <a:sym typeface="Raleway"/>
                </a:rPr>
                <a:t>&lt;8% </a:t>
              </a:r>
            </a:p>
            <a:p>
              <a:pPr lvl="0" algn="ctr">
                <a:spcBef>
                  <a:spcPts val="0"/>
                </a:spcBef>
                <a:buNone/>
              </a:pPr>
              <a:r>
                <a:rPr lang="en-US" sz="1800" dirty="0">
                  <a:latin typeface="Raleway"/>
                  <a:ea typeface="Raleway"/>
                  <a:cs typeface="Raleway"/>
                  <a:sym typeface="Raleway"/>
                </a:rPr>
                <a:t>of entering PhD students will be come TT faculty</a:t>
              </a:r>
            </a:p>
          </p:txBody>
        </p:sp>
        <p:pic>
          <p:nvPicPr>
            <p:cNvPr id="280" name="Shape 280" descr="workforce-infographic-ASCB-COMPASS.jpg"/>
            <p:cNvPicPr preferRelativeResize="0"/>
            <p:nvPr/>
          </p:nvPicPr>
          <p:blipFill rotWithShape="1">
            <a:blip r:embed="rId3">
              <a:alphaModFix/>
            </a:blip>
            <a:srcRect l="68997" r="16570" b="81048"/>
            <a:stretch/>
          </p:blipFill>
          <p:spPr>
            <a:xfrm>
              <a:off x="4748462" y="2275898"/>
              <a:ext cx="2845200" cy="1838900"/>
            </a:xfrm>
            <a:prstGeom prst="rect">
              <a:avLst/>
            </a:prstGeom>
            <a:noFill/>
            <a:ln>
              <a:noFill/>
            </a:ln>
          </p:spPr>
        </p:pic>
        <p:sp>
          <p:nvSpPr>
            <p:cNvPr id="281" name="Shape 281"/>
            <p:cNvSpPr/>
            <p:nvPr/>
          </p:nvSpPr>
          <p:spPr>
            <a:xfrm>
              <a:off x="2718325" y="4392600"/>
              <a:ext cx="2493900" cy="2141100"/>
            </a:xfrm>
            <a:prstGeom prst="curvedRightArrow">
              <a:avLst>
                <a:gd name="adj1" fmla="val 25000"/>
                <a:gd name="adj2" fmla="val 50000"/>
                <a:gd name="adj3" fmla="val 25000"/>
              </a:avLst>
            </a:prstGeom>
            <a:solidFill>
              <a:srgbClr val="6D9EEB"/>
            </a:solidFill>
            <a:ln w="9525" cap="flat" cmpd="sng">
              <a:solidFill>
                <a:srgbClr val="6D9EEB"/>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solidFill>
                  <a:srgbClr val="3D85C6"/>
                </a:solidFill>
              </a:endParaRPr>
            </a:p>
          </p:txBody>
        </p:sp>
      </p:grpSp>
      <p:sp>
        <p:nvSpPr>
          <p:cNvPr id="282" name="Shape 282"/>
          <p:cNvSpPr txBox="1"/>
          <p:nvPr/>
        </p:nvSpPr>
        <p:spPr>
          <a:xfrm>
            <a:off x="29100" y="6530100"/>
            <a:ext cx="9114900" cy="404100"/>
          </a:xfrm>
          <a:prstGeom prst="rect">
            <a:avLst/>
          </a:prstGeom>
          <a:noFill/>
          <a:ln>
            <a:noFill/>
          </a:ln>
        </p:spPr>
        <p:txBody>
          <a:bodyPr lIns="91425" tIns="91425" rIns="91425" bIns="91425" anchor="t" anchorCtr="0">
            <a:noAutofit/>
          </a:bodyPr>
          <a:lstStyle/>
          <a:p>
            <a:pPr lvl="0" algn="ctr" rtl="0">
              <a:spcBef>
                <a:spcPts val="0"/>
              </a:spcBef>
              <a:buNone/>
            </a:pPr>
            <a:r>
              <a:rPr lang="en-US" sz="1000" dirty="0">
                <a:solidFill>
                  <a:srgbClr val="7F7F7F"/>
                </a:solidFill>
                <a:highlight>
                  <a:srgbClr val="FFFFFF"/>
                </a:highlight>
                <a:latin typeface="Montserrat"/>
                <a:ea typeface="Montserrat"/>
                <a:cs typeface="Montserrat"/>
                <a:sym typeface="Montserrat"/>
              </a:rPr>
              <a:t>Adapted from: Infographic by Jessica Polka of where biology PhDs end up based on the NIH 2012 workforce report</a:t>
            </a:r>
          </a:p>
        </p:txBody>
      </p:sp>
      <p:sp>
        <p:nvSpPr>
          <p:cNvPr id="10" name="Title 1"/>
          <p:cNvSpPr>
            <a:spLocks noGrp="1"/>
          </p:cNvSpPr>
          <p:nvPr>
            <p:ph type="title"/>
          </p:nvPr>
        </p:nvSpPr>
        <p:spPr>
          <a:xfrm>
            <a:off x="0" y="173443"/>
            <a:ext cx="9144000" cy="580318"/>
          </a:xfrm>
        </p:spPr>
        <p:txBody>
          <a:bodyPr>
            <a:normAutofit fontScale="90000"/>
          </a:bodyPr>
          <a:lstStyle/>
          <a:p>
            <a:pPr algn="ctr"/>
            <a:r>
              <a:rPr lang="en-US" b="1" dirty="0" smtClean="0">
                <a:solidFill>
                  <a:srgbClr val="409995"/>
                </a:solidFill>
                <a:latin typeface="Montserrat" charset="0"/>
                <a:ea typeface="Montserrat" charset="0"/>
                <a:cs typeface="Montserrat" charset="0"/>
              </a:rPr>
              <a:t>academia</a:t>
            </a:r>
            <a:r>
              <a:rPr lang="is-IS" b="1" smtClean="0">
                <a:solidFill>
                  <a:srgbClr val="409995"/>
                </a:solidFill>
                <a:latin typeface="Montserrat" charset="0"/>
                <a:ea typeface="Montserrat" charset="0"/>
                <a:cs typeface="Montserrat" charset="0"/>
              </a:rPr>
              <a:t>…or not</a:t>
            </a:r>
            <a:endParaRPr lang="en-US" b="1" dirty="0">
              <a:latin typeface="Montserrat" charset="0"/>
              <a:ea typeface="Montserrat" charset="0"/>
              <a:cs typeface="Montserrat" charset="0"/>
            </a:endParaRPr>
          </a:p>
        </p:txBody>
      </p:sp>
    </p:spTree>
    <p:extLst>
      <p:ext uri="{BB962C8B-B14F-4D97-AF65-F5344CB8AC3E}">
        <p14:creationId xmlns:p14="http://schemas.microsoft.com/office/powerpoint/2010/main" val="146967361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grpSp>
        <p:nvGrpSpPr>
          <p:cNvPr id="288" name="Shape 288"/>
          <p:cNvGrpSpPr/>
          <p:nvPr/>
        </p:nvGrpSpPr>
        <p:grpSpPr>
          <a:xfrm>
            <a:off x="2597400" y="539575"/>
            <a:ext cx="3978300" cy="5665137"/>
            <a:chOff x="5275300" y="723775"/>
            <a:chExt cx="3978300" cy="5665137"/>
          </a:xfrm>
        </p:grpSpPr>
        <p:sp>
          <p:nvSpPr>
            <p:cNvPr id="289" name="Shape 289"/>
            <p:cNvSpPr txBox="1"/>
            <p:nvPr/>
          </p:nvSpPr>
          <p:spPr>
            <a:xfrm>
              <a:off x="5275300" y="5063212"/>
              <a:ext cx="3978300" cy="1325700"/>
            </a:xfrm>
            <a:prstGeom prst="rect">
              <a:avLst/>
            </a:prstGeom>
            <a:noFill/>
            <a:ln>
              <a:noFill/>
            </a:ln>
          </p:spPr>
          <p:txBody>
            <a:bodyPr lIns="91425" tIns="91425" rIns="91425" bIns="91425" anchor="ctr" anchorCtr="0">
              <a:noAutofit/>
            </a:bodyPr>
            <a:lstStyle/>
            <a:p>
              <a:pPr lvl="0" algn="ctr" rtl="0">
                <a:spcBef>
                  <a:spcPts val="0"/>
                </a:spcBef>
                <a:buNone/>
              </a:pPr>
              <a:r>
                <a:rPr lang="en-US" sz="6000" dirty="0">
                  <a:solidFill>
                    <a:srgbClr val="274E13"/>
                  </a:solidFill>
                  <a:latin typeface="Montserrat"/>
                  <a:ea typeface="Montserrat"/>
                  <a:cs typeface="Montserrat"/>
                  <a:sym typeface="Montserrat"/>
                </a:rPr>
                <a:t>17,000</a:t>
              </a:r>
              <a:r>
                <a:rPr lang="en-US" dirty="0">
                  <a:solidFill>
                    <a:srgbClr val="274E13"/>
                  </a:solidFill>
                  <a:latin typeface="Montserrat"/>
                  <a:ea typeface="Montserrat"/>
                  <a:cs typeface="Montserrat"/>
                  <a:sym typeface="Montserrat"/>
                </a:rPr>
                <a:t> </a:t>
              </a:r>
              <a:endParaRPr lang="en-US" dirty="0" smtClean="0">
                <a:solidFill>
                  <a:srgbClr val="274E13"/>
                </a:solidFill>
                <a:latin typeface="Montserrat"/>
                <a:ea typeface="Montserrat"/>
                <a:cs typeface="Montserrat"/>
                <a:sym typeface="Montserrat"/>
              </a:endParaRPr>
            </a:p>
            <a:p>
              <a:pPr lvl="0" algn="ctr" rtl="0">
                <a:spcBef>
                  <a:spcPts val="0"/>
                </a:spcBef>
                <a:buNone/>
              </a:pPr>
              <a:r>
                <a:rPr lang="en-US" sz="1800" dirty="0" smtClean="0">
                  <a:solidFill>
                    <a:srgbClr val="274E13"/>
                  </a:solidFill>
                  <a:latin typeface="Montserrat"/>
                  <a:ea typeface="Montserrat"/>
                  <a:cs typeface="Montserrat"/>
                  <a:sym typeface="Montserrat"/>
                </a:rPr>
                <a:t>non-science</a:t>
              </a:r>
              <a:endParaRPr lang="en-US" sz="1800" dirty="0">
                <a:solidFill>
                  <a:srgbClr val="274E13"/>
                </a:solidFill>
                <a:latin typeface="Montserrat"/>
                <a:ea typeface="Montserrat"/>
                <a:cs typeface="Montserrat"/>
                <a:sym typeface="Montserrat"/>
              </a:endParaRPr>
            </a:p>
          </p:txBody>
        </p:sp>
        <p:sp>
          <p:nvSpPr>
            <p:cNvPr id="290" name="Shape 290"/>
            <p:cNvSpPr txBox="1"/>
            <p:nvPr/>
          </p:nvSpPr>
          <p:spPr>
            <a:xfrm>
              <a:off x="5546650" y="723775"/>
              <a:ext cx="3435600" cy="1325700"/>
            </a:xfrm>
            <a:prstGeom prst="rect">
              <a:avLst/>
            </a:prstGeom>
            <a:noFill/>
            <a:ln>
              <a:noFill/>
            </a:ln>
          </p:spPr>
          <p:txBody>
            <a:bodyPr lIns="91425" tIns="91425" rIns="91425" bIns="91425" anchor="ctr" anchorCtr="0">
              <a:noAutofit/>
            </a:bodyPr>
            <a:lstStyle/>
            <a:p>
              <a:pPr lvl="0" algn="ctr" rtl="0">
                <a:spcBef>
                  <a:spcPts val="0"/>
                </a:spcBef>
                <a:buNone/>
              </a:pPr>
              <a:r>
                <a:rPr lang="en-US" sz="6000" dirty="0">
                  <a:solidFill>
                    <a:srgbClr val="93C47D"/>
                  </a:solidFill>
                  <a:latin typeface="Montserrat"/>
                  <a:ea typeface="Montserrat"/>
                  <a:cs typeface="Montserrat"/>
                  <a:sym typeface="Montserrat"/>
                </a:rPr>
                <a:t>22,500</a:t>
              </a:r>
              <a:r>
                <a:rPr lang="en-US" dirty="0">
                  <a:solidFill>
                    <a:srgbClr val="93C47D"/>
                  </a:solidFill>
                  <a:latin typeface="Montserrat"/>
                  <a:ea typeface="Montserrat"/>
                  <a:cs typeface="Montserrat"/>
                  <a:sym typeface="Montserrat"/>
                </a:rPr>
                <a:t> </a:t>
              </a:r>
            </a:p>
            <a:p>
              <a:pPr lvl="0" algn="ctr" rtl="0">
                <a:spcBef>
                  <a:spcPts val="0"/>
                </a:spcBef>
                <a:buNone/>
              </a:pPr>
              <a:r>
                <a:rPr lang="en-US" sz="1800" dirty="0">
                  <a:solidFill>
                    <a:srgbClr val="93C47D"/>
                  </a:solidFill>
                  <a:latin typeface="Montserrat"/>
                  <a:ea typeface="Montserrat"/>
                  <a:cs typeface="Montserrat"/>
                  <a:sym typeface="Montserrat"/>
                </a:rPr>
                <a:t>industry research</a:t>
              </a:r>
            </a:p>
          </p:txBody>
        </p:sp>
        <p:sp>
          <p:nvSpPr>
            <p:cNvPr id="291" name="Shape 291"/>
            <p:cNvSpPr txBox="1"/>
            <p:nvPr/>
          </p:nvSpPr>
          <p:spPr>
            <a:xfrm>
              <a:off x="5593900" y="3596326"/>
              <a:ext cx="3341100" cy="1325700"/>
            </a:xfrm>
            <a:prstGeom prst="rect">
              <a:avLst/>
            </a:prstGeom>
            <a:noFill/>
            <a:ln>
              <a:noFill/>
            </a:ln>
          </p:spPr>
          <p:txBody>
            <a:bodyPr lIns="91425" tIns="91425" rIns="91425" bIns="91425" anchor="ctr" anchorCtr="0">
              <a:noAutofit/>
            </a:bodyPr>
            <a:lstStyle/>
            <a:p>
              <a:pPr lvl="0" algn="ctr" rtl="0">
                <a:spcBef>
                  <a:spcPts val="0"/>
                </a:spcBef>
                <a:buNone/>
              </a:pPr>
              <a:r>
                <a:rPr lang="en-US" sz="6000" dirty="0">
                  <a:solidFill>
                    <a:srgbClr val="38761D"/>
                  </a:solidFill>
                  <a:latin typeface="Montserrat"/>
                  <a:ea typeface="Montserrat"/>
                  <a:cs typeface="Montserrat"/>
                  <a:sym typeface="Montserrat"/>
                </a:rPr>
                <a:t>24,000</a:t>
              </a:r>
              <a:r>
                <a:rPr lang="en-US" sz="7200" dirty="0">
                  <a:solidFill>
                    <a:srgbClr val="38761D"/>
                  </a:solidFill>
                  <a:latin typeface="Montserrat"/>
                  <a:ea typeface="Montserrat"/>
                  <a:cs typeface="Montserrat"/>
                  <a:sym typeface="Montserrat"/>
                </a:rPr>
                <a:t> </a:t>
              </a:r>
              <a:r>
                <a:rPr lang="en-US" sz="1800" dirty="0">
                  <a:solidFill>
                    <a:srgbClr val="38761D"/>
                  </a:solidFill>
                  <a:latin typeface="Montserrat"/>
                  <a:ea typeface="Montserrat"/>
                  <a:cs typeface="Montserrat"/>
                  <a:sym typeface="Montserrat"/>
                </a:rPr>
                <a:t>non-research science</a:t>
              </a:r>
            </a:p>
            <a:p>
              <a:pPr lvl="0" algn="ctr" rtl="0">
                <a:spcBef>
                  <a:spcPts val="0"/>
                </a:spcBef>
                <a:buNone/>
              </a:pPr>
              <a:endParaRPr>
                <a:solidFill>
                  <a:srgbClr val="38761D"/>
                </a:solidFill>
                <a:latin typeface="Montserrat"/>
                <a:ea typeface="Montserrat"/>
                <a:cs typeface="Montserrat"/>
                <a:sym typeface="Montserrat"/>
              </a:endParaRPr>
            </a:p>
          </p:txBody>
        </p:sp>
        <p:sp>
          <p:nvSpPr>
            <p:cNvPr id="292" name="Shape 292"/>
            <p:cNvSpPr txBox="1"/>
            <p:nvPr/>
          </p:nvSpPr>
          <p:spPr>
            <a:xfrm>
              <a:off x="5593925" y="2161850"/>
              <a:ext cx="3341100" cy="1398300"/>
            </a:xfrm>
            <a:prstGeom prst="rect">
              <a:avLst/>
            </a:prstGeom>
            <a:noFill/>
            <a:ln>
              <a:noFill/>
            </a:ln>
          </p:spPr>
          <p:txBody>
            <a:bodyPr lIns="91425" tIns="91425" rIns="91425" bIns="91425" anchor="ctr" anchorCtr="0">
              <a:noAutofit/>
            </a:bodyPr>
            <a:lstStyle/>
            <a:p>
              <a:pPr lvl="0" algn="ctr" rtl="0">
                <a:spcBef>
                  <a:spcPts val="0"/>
                </a:spcBef>
                <a:buNone/>
              </a:pPr>
              <a:r>
                <a:rPr lang="en-US" sz="6000" dirty="0">
                  <a:solidFill>
                    <a:srgbClr val="6AA84F"/>
                  </a:solidFill>
                  <a:latin typeface="Montserrat"/>
                  <a:ea typeface="Montserrat"/>
                  <a:cs typeface="Montserrat"/>
                  <a:sym typeface="Montserrat"/>
                </a:rPr>
                <a:t>22,500</a:t>
              </a:r>
            </a:p>
            <a:p>
              <a:pPr lvl="0" algn="ctr" rtl="0">
                <a:spcBef>
                  <a:spcPts val="0"/>
                </a:spcBef>
                <a:buNone/>
              </a:pPr>
              <a:r>
                <a:rPr lang="en-US" sz="1800" dirty="0">
                  <a:solidFill>
                    <a:srgbClr val="6AA84F"/>
                  </a:solidFill>
                  <a:latin typeface="Montserrat"/>
                  <a:ea typeface="Montserrat"/>
                  <a:cs typeface="Montserrat"/>
                  <a:sym typeface="Montserrat"/>
                </a:rPr>
                <a:t> gov’t research</a:t>
              </a:r>
            </a:p>
          </p:txBody>
        </p:sp>
      </p:grpSp>
      <p:sp>
        <p:nvSpPr>
          <p:cNvPr id="293" name="Shape 293"/>
          <p:cNvSpPr txBox="1"/>
          <p:nvPr/>
        </p:nvSpPr>
        <p:spPr>
          <a:xfrm>
            <a:off x="29100" y="6530100"/>
            <a:ext cx="9114900" cy="329400"/>
          </a:xfrm>
          <a:prstGeom prst="rect">
            <a:avLst/>
          </a:prstGeom>
          <a:noFill/>
          <a:ln>
            <a:noFill/>
          </a:ln>
        </p:spPr>
        <p:txBody>
          <a:bodyPr lIns="91425" tIns="91425" rIns="91425" bIns="91425" anchor="t" anchorCtr="0">
            <a:noAutofit/>
          </a:bodyPr>
          <a:lstStyle/>
          <a:p>
            <a:pPr lvl="0" algn="ctr">
              <a:spcBef>
                <a:spcPts val="0"/>
              </a:spcBef>
              <a:buNone/>
            </a:pPr>
            <a:r>
              <a:rPr lang="en-US" sz="1000" dirty="0">
                <a:solidFill>
                  <a:srgbClr val="7F7F7F"/>
                </a:solidFill>
                <a:highlight>
                  <a:srgbClr val="FFFFFF"/>
                </a:highlight>
                <a:latin typeface="Montserrat"/>
                <a:ea typeface="Montserrat"/>
                <a:cs typeface="Montserrat"/>
                <a:sym typeface="Montserrat"/>
              </a:rPr>
              <a:t>Adapted from: Infographic by Jessica Polka of where biology PhDs end up based on the NIH 2012 workforce report</a:t>
            </a:r>
          </a:p>
        </p:txBody>
      </p:sp>
    </p:spTree>
    <p:extLst>
      <p:ext uri="{BB962C8B-B14F-4D97-AF65-F5344CB8AC3E}">
        <p14:creationId xmlns:p14="http://schemas.microsoft.com/office/powerpoint/2010/main" val="15913048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pic>
        <p:nvPicPr>
          <p:cNvPr id="182" name="Shape 182"/>
          <p:cNvPicPr preferRelativeResize="0"/>
          <p:nvPr/>
        </p:nvPicPr>
        <p:blipFill rotWithShape="1">
          <a:blip r:embed="rId3">
            <a:alphaModFix/>
          </a:blip>
          <a:srcRect/>
          <a:stretch/>
        </p:blipFill>
        <p:spPr>
          <a:xfrm>
            <a:off x="2753685" y="1308626"/>
            <a:ext cx="3636628" cy="4098911"/>
          </a:xfrm>
          <a:prstGeom prst="rect">
            <a:avLst/>
          </a:prstGeom>
          <a:noFill/>
          <a:ln>
            <a:noFill/>
          </a:ln>
        </p:spPr>
      </p:pic>
      <p:sp>
        <p:nvSpPr>
          <p:cNvPr id="183" name="Shape 183"/>
          <p:cNvSpPr txBox="1"/>
          <p:nvPr/>
        </p:nvSpPr>
        <p:spPr>
          <a:xfrm>
            <a:off x="675264" y="520993"/>
            <a:ext cx="7793470" cy="1077217"/>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dirty="0">
                <a:solidFill>
                  <a:schemeClr val="dk1"/>
                </a:solidFill>
                <a:latin typeface="Montserrat"/>
                <a:ea typeface="Montserrat"/>
                <a:cs typeface="Montserrat"/>
                <a:sym typeface="Montserrat"/>
              </a:rPr>
              <a:t>BUT, ONLINE OUTREACH IS WORK</a:t>
            </a:r>
          </a:p>
          <a:p>
            <a:pPr marL="0" marR="0" lvl="0" indent="0" algn="ctr" rtl="0">
              <a:spcBef>
                <a:spcPts val="0"/>
              </a:spcBef>
              <a:buNone/>
            </a:pPr>
            <a:endParaRPr sz="3200">
              <a:solidFill>
                <a:schemeClr val="dk1"/>
              </a:solidFill>
              <a:latin typeface="Calibri"/>
              <a:ea typeface="Calibri"/>
              <a:cs typeface="Calibri"/>
              <a:sym typeface="Calibri"/>
            </a:endParaRPr>
          </a:p>
        </p:txBody>
      </p:sp>
      <p:sp>
        <p:nvSpPr>
          <p:cNvPr id="184" name="Shape 184"/>
          <p:cNvSpPr txBox="1"/>
          <p:nvPr/>
        </p:nvSpPr>
        <p:spPr>
          <a:xfrm>
            <a:off x="703800" y="5696210"/>
            <a:ext cx="7736412" cy="86177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3200" b="1" dirty="0">
                <a:solidFill>
                  <a:srgbClr val="4478BC"/>
                </a:solidFill>
                <a:latin typeface="Montserrat"/>
                <a:ea typeface="Montserrat"/>
                <a:cs typeface="Montserrat"/>
                <a:sym typeface="Montserrat"/>
              </a:rPr>
              <a:t>IS THE PAYOFF MORE THAN BUZZ?</a:t>
            </a:r>
          </a:p>
          <a:p>
            <a:pPr marL="0" marR="0" lvl="0" indent="0" algn="ctr" rtl="0">
              <a:spcBef>
                <a:spcPts val="0"/>
              </a:spcBef>
              <a:buNone/>
            </a:pPr>
            <a:endParaRPr sz="1800">
              <a:solidFill>
                <a:srgbClr val="4478BC"/>
              </a:solidFill>
              <a:latin typeface="Calibri"/>
              <a:ea typeface="Calibri"/>
              <a:cs typeface="Calibri"/>
              <a:sym typeface="Calibri"/>
            </a:endParaRPr>
          </a:p>
        </p:txBody>
      </p:sp>
      <p:sp>
        <p:nvSpPr>
          <p:cNvPr id="185" name="Shape 185"/>
          <p:cNvSpPr txBox="1"/>
          <p:nvPr/>
        </p:nvSpPr>
        <p:spPr>
          <a:xfrm>
            <a:off x="2045855" y="5379169"/>
            <a:ext cx="5052291" cy="215443"/>
          </a:xfrm>
          <a:prstGeom prst="rect">
            <a:avLst/>
          </a:prstGeom>
          <a:noFill/>
          <a:ln>
            <a:noFill/>
          </a:ln>
        </p:spPr>
        <p:txBody>
          <a:bodyPr lIns="91425" tIns="45700" rIns="91425" bIns="45700" anchor="t" anchorCtr="0">
            <a:noAutofit/>
          </a:bodyPr>
          <a:lstStyle/>
          <a:p>
            <a:pPr marL="0" marR="0" lvl="0" indent="0" algn="ctr" rtl="0">
              <a:spcBef>
                <a:spcPts val="0"/>
              </a:spcBef>
              <a:buSzPct val="25000"/>
              <a:buNone/>
            </a:pPr>
            <a:r>
              <a:rPr lang="en-US" sz="800" dirty="0">
                <a:solidFill>
                  <a:schemeClr val="dk1"/>
                </a:solidFill>
                <a:latin typeface="Calibri"/>
                <a:ea typeface="Calibri"/>
                <a:cs typeface="Calibri"/>
                <a:sym typeface="Calibri"/>
              </a:rPr>
              <a:t>Illustration by Charlie Powell via www.state.com</a:t>
            </a:r>
          </a:p>
        </p:txBody>
      </p:sp>
    </p:spTree>
    <p:extLst>
      <p:ext uri="{BB962C8B-B14F-4D97-AF65-F5344CB8AC3E}">
        <p14:creationId xmlns:p14="http://schemas.microsoft.com/office/powerpoint/2010/main" val="9052345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4843</TotalTime>
  <Words>3425</Words>
  <Application>Microsoft Macintosh PowerPoint</Application>
  <PresentationFormat>On-screen Show (4:3)</PresentationFormat>
  <Paragraphs>455</Paragraphs>
  <Slides>62</Slides>
  <Notes>61</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62</vt:i4>
      </vt:variant>
    </vt:vector>
  </HeadingPairs>
  <TitlesOfParts>
    <vt:vector size="70" baseType="lpstr">
      <vt:lpstr>Calibri</vt:lpstr>
      <vt:lpstr>Calibri Light</vt:lpstr>
      <vt:lpstr>Wingdings</vt:lpstr>
      <vt:lpstr>Arial</vt:lpstr>
      <vt:lpstr>Montserrat</vt:lpstr>
      <vt:lpstr>Quicksand</vt:lpstr>
      <vt:lpstr>Raleway</vt:lpstr>
      <vt:lpstr>Office Theme</vt:lpstr>
      <vt:lpstr>PowerPoint Presentation</vt:lpstr>
      <vt:lpstr>roadmap</vt:lpstr>
      <vt:lpstr>PowerPoint Presentation</vt:lpstr>
      <vt:lpstr>PowerPoint Presentation</vt:lpstr>
      <vt:lpstr>social media: friend or foe?</vt:lpstr>
      <vt:lpstr>PowerPoint Presentation</vt:lpstr>
      <vt:lpstr>academia…or not</vt:lpstr>
      <vt:lpstr>PowerPoint Presentation</vt:lpstr>
      <vt:lpstr>PowerPoint Presentation</vt:lpstr>
      <vt:lpstr>PowerPoint Presentation</vt:lpstr>
      <vt:lpstr>PowerPoint Presentation</vt:lpstr>
      <vt:lpstr> “I find it a great way to extend the dissemination of my research results and engage with others in public policy debates beyond just the academic community.  It allows me to explore issues beyond those that would result in an article or book” </vt:lpstr>
      <vt:lpstr>PowerPoint Presentation</vt:lpstr>
      <vt:lpstr>the process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personal professional website</vt:lpstr>
      <vt:lpstr>personal professional website</vt:lpstr>
      <vt:lpstr>domain names/hosting</vt:lpstr>
      <vt:lpstr>PowerPoint Presentation</vt:lpstr>
      <vt:lpstr>PowerPoint Presentation</vt:lpstr>
      <vt:lpstr>PowerPoint Presentation</vt:lpstr>
      <vt:lpstr>PowerPoint Presentation</vt:lpstr>
      <vt:lpstr>short form</vt:lpstr>
      <vt:lpstr>mid form</vt:lpstr>
      <vt:lpstr>just don’t…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active verbs</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46</cp:revision>
  <dcterms:created xsi:type="dcterms:W3CDTF">2017-05-23T22:12:34Z</dcterms:created>
  <dcterms:modified xsi:type="dcterms:W3CDTF">2017-07-05T21:31:06Z</dcterms:modified>
</cp:coreProperties>
</file>